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Tahoma" panose="020B0604030504040204" pitchFamily="3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YEgBwUj0a09chtCOxljOaSOBe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4F1"/>
    <a:srgbClr val="CD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5"/>
    <p:restoredTop sz="93669"/>
  </p:normalViewPr>
  <p:slideViewPr>
    <p:cSldViewPr snapToGrid="0">
      <p:cViewPr varScale="1">
        <p:scale>
          <a:sx n="99" d="100"/>
          <a:sy n="99" d="100"/>
        </p:scale>
        <p:origin x="133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1" name="Google Shape;201;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29" name="Google Shape;229;p1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0" name="Google Shape;230;p1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4.5: </a:t>
            </a:r>
            <a:r>
              <a:rPr lang="en-US">
                <a:latin typeface="Arial"/>
                <a:ea typeface="Arial"/>
                <a:cs typeface="Arial"/>
                <a:sym typeface="Arial"/>
              </a:rPr>
              <a:t>After the Moon has completed its 27-1/3 day revolution around the Earth with respect to the stars, it has moved from point A to B. But the Earth has moved one month’s worth around the Sun. It takes about an extra two days for the Moon to complete its revolution around the Earth as measured with respect to the Sun.</a:t>
            </a:r>
            <a:endParaRPr>
              <a:latin typeface="Arial"/>
              <a:ea typeface="Arial"/>
              <a:cs typeface="Arial"/>
              <a:sym typeface="Arial"/>
            </a:endParaRPr>
          </a:p>
        </p:txBody>
      </p:sp>
      <p:sp>
        <p:nvSpPr>
          <p:cNvPr id="231" name="Google Shape;23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41" name="Google Shape;2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2" name="Google Shape;242;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3" name="Google Shape;253;p15: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328" name="Google Shape;328;p1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29" name="Google Shape;329;p16: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4.6: </a:t>
            </a:r>
            <a:r>
              <a:rPr lang="en-US">
                <a:latin typeface="Arial"/>
                <a:ea typeface="Arial"/>
                <a:cs typeface="Arial"/>
                <a:sym typeface="Arial"/>
              </a:rPr>
              <a:t>The plane of the Moon’s orbit is tipped by 5º with respect to the plane of the Earth’s orbit, so the Moon usually passes above or below the Earth’s shadow. Therefore, we don’t have lunar eclipses most months. (The diagram is not to scale.) An actual image of the Earth and Moon, illustrating their true separation: about 30 Earth diameters. The image was obtained with the infrared camera on board the 2001 Mars Odyssey spacecraft. Taken at a wavelength of 9 μm, the image shows colder regions, such as the South Pole near the Earth’s bottom, as dark, and Australia, which is warmer, as bright. Each pixel corresponds to 900 km across, about the size of Texas.</a:t>
            </a:r>
            <a:endParaRPr/>
          </a:p>
          <a:p>
            <a:pPr marL="0" lvl="0" indent="0" algn="l" rtl="0">
              <a:spcBef>
                <a:spcPts val="450"/>
              </a:spcBef>
              <a:spcAft>
                <a:spcPts val="0"/>
              </a:spcAft>
              <a:buSzPts val="1200"/>
              <a:buFont typeface="Arial"/>
              <a:buNone/>
            </a:pPr>
            <a:r>
              <a:rPr lang="en-US">
                <a:latin typeface="Arial"/>
                <a:ea typeface="Arial"/>
                <a:cs typeface="Arial"/>
                <a:sym typeface="Arial"/>
              </a:rPr>
              <a:t>NASA/JPL/Arizona State U.</a:t>
            </a:r>
            <a:endParaRPr/>
          </a:p>
        </p:txBody>
      </p:sp>
      <p:sp>
        <p:nvSpPr>
          <p:cNvPr id="330" name="Google Shape;330;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18: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7" name="Google Shape;357;p1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4" name="Google Shape;37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3" name="Google Shape;103;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3" name="Google Shape;38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0" name="Google Shape;42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466" name="Google Shape;466;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67" name="Google Shape;467;p2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4.9a: </a:t>
            </a:r>
            <a:r>
              <a:rPr lang="en-US">
                <a:latin typeface="Arial"/>
                <a:ea typeface="Arial"/>
                <a:cs typeface="Arial"/>
                <a:sym typeface="Arial"/>
              </a:rPr>
              <a:t>A total lunar eclipse, showing both partial and total phases. The camera was guided on the position of the Earth’s umbral shadow. Note that the photograph shows that the Earth’s shadow is round, and thus that the Earth is round. The totally eclipsed Moon appears faintly in the center of the shadow and looks reddish.</a:t>
            </a:r>
            <a:endParaRPr/>
          </a:p>
          <a:p>
            <a:pPr marL="0" lvl="0" indent="0" algn="l" rtl="0">
              <a:spcBef>
                <a:spcPts val="450"/>
              </a:spcBef>
              <a:spcAft>
                <a:spcPts val="0"/>
              </a:spcAft>
              <a:buSzPts val="1200"/>
              <a:buFont typeface="Arial"/>
              <a:buNone/>
            </a:pPr>
            <a:r>
              <a:rPr lang="en-US">
                <a:latin typeface="Arial"/>
                <a:ea typeface="Arial"/>
                <a:cs typeface="Arial"/>
                <a:sym typeface="Arial"/>
              </a:rPr>
              <a:t>Akira Fujii</a:t>
            </a:r>
            <a:endParaRPr/>
          </a:p>
        </p:txBody>
      </p:sp>
      <p:sp>
        <p:nvSpPr>
          <p:cNvPr id="468" name="Google Shape;4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5" name="Google Shape;485;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3" name="Google Shape;503;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3" name="Google Shape;51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2" name="Google Shape;52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0" name="Google Shape;530;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4" name="Google Shape;114;p3: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0" name="Google Shape;540;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9" name="Google Shape;549;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21" name="Google Shape;121;p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22" name="Google Shape;122;p4: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A Closer Look 4-1: Colors in the Sky.</a:t>
            </a:r>
            <a:endParaRPr/>
          </a:p>
          <a:p>
            <a:pPr marL="0" lvl="0" indent="0" algn="l" rtl="0">
              <a:spcBef>
                <a:spcPts val="450"/>
              </a:spcBef>
              <a:spcAft>
                <a:spcPts val="0"/>
              </a:spcAft>
              <a:buSzPts val="1200"/>
              <a:buFont typeface="Arial"/>
              <a:buNone/>
            </a:pPr>
            <a:r>
              <a:rPr lang="en-US">
                <a:latin typeface="Arial"/>
                <a:ea typeface="Arial"/>
                <a:cs typeface="Arial"/>
                <a:sym typeface="Arial"/>
              </a:rPr>
              <a:t>Air molecules preferentially scatter violet, blue, and green light, causing the sky away from the Sun to appear some shade of blue. The longer the path through the air, the more short-wavelength light is lost, so the setting Sun appears orange or red.</a:t>
            </a:r>
            <a:endParaRPr/>
          </a:p>
        </p:txBody>
      </p:sp>
      <p:sp>
        <p:nvSpPr>
          <p:cNvPr id="123" name="Google Shape;123;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68" name="Google Shape;168;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2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69" name="Google Shape;169;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5.14a: </a:t>
            </a:r>
            <a:r>
              <a:rPr lang="en-US">
                <a:latin typeface="Arial"/>
                <a:ea typeface="Arial"/>
                <a:cs typeface="Arial"/>
                <a:sym typeface="Arial"/>
              </a:rPr>
              <a:t>The parts of an ellipse, a closed curve. </a:t>
            </a:r>
            <a:r>
              <a:rPr lang="en-US" i="1">
                <a:latin typeface="Arial"/>
                <a:ea typeface="Arial"/>
                <a:cs typeface="Arial"/>
                <a:sym typeface="Arial"/>
              </a:rPr>
              <a:t>(right) </a:t>
            </a:r>
            <a:r>
              <a:rPr lang="en-US">
                <a:latin typeface="Arial"/>
                <a:ea typeface="Arial"/>
                <a:cs typeface="Arial"/>
                <a:sym typeface="Arial"/>
              </a:rPr>
              <a:t>The ellipse shown has the same perihelion distance (closest approach to the Sun) as does the circle. Its </a:t>
            </a:r>
            <a:r>
              <a:rPr lang="en-US" u="sng">
                <a:latin typeface="Arial"/>
                <a:ea typeface="Arial"/>
                <a:cs typeface="Arial"/>
                <a:sym typeface="Arial"/>
              </a:rPr>
              <a:t>eccentricity</a:t>
            </a:r>
            <a:r>
              <a:rPr lang="en-US">
                <a:latin typeface="Arial"/>
                <a:ea typeface="Arial"/>
                <a:cs typeface="Arial"/>
                <a:sym typeface="Arial"/>
              </a:rPr>
              <a:t>,</a:t>
            </a:r>
            <a:r>
              <a:rPr lang="en-US" b="1">
                <a:latin typeface="Arial"/>
                <a:ea typeface="Arial"/>
                <a:cs typeface="Arial"/>
                <a:sym typeface="Arial"/>
              </a:rPr>
              <a:t> </a:t>
            </a:r>
            <a:r>
              <a:rPr lang="en-US">
                <a:latin typeface="Arial"/>
                <a:ea typeface="Arial"/>
                <a:cs typeface="Arial"/>
                <a:sym typeface="Arial"/>
              </a:rPr>
              <a:t>the distance between the foci divided by the major axis, is 0.8. If the perihelion distance remains constant but the eccentricity reaches 1, then the curve is a parabola, whose ends do not join. Curves for eccentricities greater than 1 are hyperbolas (which, like parabolas, are open curves).</a:t>
            </a:r>
            <a:endParaRPr/>
          </a:p>
        </p:txBody>
      </p:sp>
      <p:sp>
        <p:nvSpPr>
          <p:cNvPr id="170" name="Google Shape;170;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8" name="Google Shape;18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2"/>
          <p:cNvSpPr>
            <a:spLocks noGrp="1"/>
          </p:cNvSpPr>
          <p:nvPr>
            <p:ph type="pic" idx="2"/>
          </p:nvPr>
        </p:nvSpPr>
        <p:spPr>
          <a:xfrm>
            <a:off x="1792288" y="612775"/>
            <a:ext cx="5486400" cy="4114800"/>
          </a:xfrm>
          <a:prstGeom prst="rect">
            <a:avLst/>
          </a:prstGeom>
          <a:noFill/>
          <a:ln>
            <a:noFill/>
          </a:ln>
        </p:spPr>
      </p:sp>
      <p:sp>
        <p:nvSpPr>
          <p:cNvPr id="76" name="Google Shape;76;p4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7" name="Google Shape;7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3" name="Google Shape;8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8" name="Google Shape;88;p44"/>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4"/>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0" name="Google Shape;30;p35"/>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1" name="Google Shape;31;p3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3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3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7" name="Google Shape;37;p3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43" name="Google Shape;4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9" name="Google Shape;49;p3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50" name="Google Shape;50;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5" name="Google Shape;55;p39"/>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6" name="Google Shape;56;p39"/>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7" name="Google Shape;57;p39"/>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8" name="Google Shape;58;p39"/>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9" name="Google Shape;5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9" name="Google Shape;69;p4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2"/>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voe8Ib5D1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3lrnNUqTmGU" TargetMode="Externa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tweaktown.com/news/86385/this-spacecraft-caught-wonderfully-unique-view-of-the-lunar-eclips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YORyBZ7qJ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youtube.com/watch?v=mbT50-rppaU"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imeanddate.com/eclipse/list-luna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arthsky.org/space/why-does-the-moon-look-red-during-a-total-lunar-eclip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VW2xRR75lK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jsonline.com/story/news/2019/01/09/first-total-lunar-eclipse-wisconsin-more-than-three-years/2516595002/"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ehUIlhKhzD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err="1"/>
              <a:t>Lec</a:t>
            </a:r>
            <a:r>
              <a:rPr lang="en-US" dirty="0"/>
              <a:t> 2: Lunar Eclipses</a:t>
            </a:r>
            <a:endParaRPr dirty="0"/>
          </a:p>
        </p:txBody>
      </p:sp>
      <p:sp>
        <p:nvSpPr>
          <p:cNvPr id="97" name="Google Shape;97;p1"/>
          <p:cNvSpPr txBox="1"/>
          <p:nvPr/>
        </p:nvSpPr>
        <p:spPr>
          <a:xfrm>
            <a:off x="0" y="1913483"/>
            <a:ext cx="2749278" cy="3477835"/>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Diffuse vs. Point Source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Effect of Air on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Astronomy brightness scale</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Orbits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Phases of Moon</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Types of Lunar Eclipses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Pretty pictures!</a:t>
            </a:r>
            <a:endParaRPr dirty="0"/>
          </a:p>
        </p:txBody>
      </p:sp>
      <p:pic>
        <p:nvPicPr>
          <p:cNvPr id="98" name="Google Shape;98;p1"/>
          <p:cNvPicPr preferRelativeResize="0">
            <a:picLocks noGrp="1"/>
          </p:cNvPicPr>
          <p:nvPr>
            <p:ph type="body" idx="1"/>
          </p:nvPr>
        </p:nvPicPr>
        <p:blipFill rotWithShape="1">
          <a:blip r:embed="rId3">
            <a:alphaModFix/>
          </a:blip>
          <a:srcRect/>
          <a:stretch/>
        </p:blipFill>
        <p:spPr>
          <a:xfrm>
            <a:off x="2859578" y="1735276"/>
            <a:ext cx="6284422" cy="3834251"/>
          </a:xfrm>
          <a:prstGeom prst="rect">
            <a:avLst/>
          </a:prstGeom>
          <a:noFill/>
          <a:ln>
            <a:noFill/>
          </a:ln>
        </p:spPr>
      </p:pic>
      <p:sp>
        <p:nvSpPr>
          <p:cNvPr id="100" name="Google Shape;100;p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0" y="0"/>
            <a:ext cx="91440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Angular Momentum</a:t>
            </a:r>
            <a:endParaRPr dirty="0"/>
          </a:p>
        </p:txBody>
      </p:sp>
      <p:sp>
        <p:nvSpPr>
          <p:cNvPr id="204" name="Google Shape;204;p10"/>
          <p:cNvSpPr txBox="1">
            <a:spLocks noGrp="1"/>
          </p:cNvSpPr>
          <p:nvPr>
            <p:ph type="body" idx="1"/>
          </p:nvPr>
        </p:nvSpPr>
        <p:spPr>
          <a:xfrm>
            <a:off x="457200" y="1143000"/>
            <a:ext cx="8226425" cy="54864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32000"/>
              </a:lnSpc>
              <a:spcBef>
                <a:spcPts val="0"/>
              </a:spcBef>
              <a:spcAft>
                <a:spcPts val="0"/>
              </a:spcAft>
              <a:buSzPts val="2400"/>
              <a:buChar char="•"/>
            </a:pPr>
            <a:r>
              <a:rPr lang="en-US" sz="2400" dirty="0"/>
              <a:t>Spinning object </a:t>
            </a:r>
            <a:r>
              <a:rPr lang="en-US" sz="2400" i="1" dirty="0"/>
              <a:t>tends to keep spinning with the same speed and direction</a:t>
            </a:r>
            <a:r>
              <a:rPr lang="en-US" sz="2400" dirty="0"/>
              <a:t> till a force acts on it (like friction)</a:t>
            </a:r>
            <a:endParaRPr dirty="0"/>
          </a:p>
          <a:p>
            <a:pPr marL="341313" lvl="0" indent="-341313" algn="l" rtl="0">
              <a:lnSpc>
                <a:spcPct val="132000"/>
              </a:lnSpc>
              <a:spcBef>
                <a:spcPts val="800"/>
              </a:spcBef>
              <a:spcAft>
                <a:spcPts val="0"/>
              </a:spcAft>
              <a:buSzPts val="2400"/>
              <a:buChar char="•"/>
            </a:pPr>
            <a:r>
              <a:rPr lang="en-US" sz="2400" u="sng" dirty="0">
                <a:solidFill>
                  <a:srgbClr val="CC0000"/>
                </a:solidFill>
              </a:rPr>
              <a:t>Angular momentum = </a:t>
            </a:r>
            <a:r>
              <a:rPr lang="en-US" sz="2400" u="sng" dirty="0" err="1">
                <a:solidFill>
                  <a:srgbClr val="CC0000"/>
                </a:solidFill>
              </a:rPr>
              <a:t>mvr</a:t>
            </a:r>
            <a:r>
              <a:rPr lang="en-US" sz="2400" u="sng" dirty="0">
                <a:solidFill>
                  <a:srgbClr val="CC0000"/>
                </a:solidFill>
              </a:rPr>
              <a:t>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m=mass</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v=velocity (speed AND direction)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r=radial distance from spin axis </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For simple object, angular momentum easy to calculate</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Complex object (like person): have to calculate </a:t>
            </a:r>
            <a:r>
              <a:rPr lang="en-US" sz="2400" i="1" dirty="0" err="1">
                <a:solidFill>
                  <a:schemeClr val="accent2"/>
                </a:solidFill>
              </a:rPr>
              <a:t>mvr</a:t>
            </a:r>
            <a:r>
              <a:rPr lang="en-US" sz="2400" i="1" dirty="0">
                <a:solidFill>
                  <a:schemeClr val="accent2"/>
                </a:solidFill>
              </a:rPr>
              <a:t> for many little parts and add them up</a:t>
            </a:r>
            <a:endParaRPr dirty="0"/>
          </a:p>
          <a:p>
            <a:pPr marL="341313" lvl="0" indent="-341313" algn="l" rtl="0">
              <a:lnSpc>
                <a:spcPct val="132000"/>
              </a:lnSpc>
              <a:spcBef>
                <a:spcPts val="800"/>
              </a:spcBef>
              <a:spcAft>
                <a:spcPts val="0"/>
              </a:spcAft>
              <a:buSzPts val="2400"/>
              <a:buChar char="•"/>
            </a:pPr>
            <a:r>
              <a:rPr lang="en-US" sz="2400" i="1" dirty="0">
                <a:solidFill>
                  <a:srgbClr val="006600"/>
                </a:solidFill>
              </a:rPr>
              <a:t>Angular momentum depends on spin axis! (barbells)</a:t>
            </a:r>
            <a:endParaRPr dirty="0"/>
          </a:p>
        </p:txBody>
      </p:sp>
      <p:sp>
        <p:nvSpPr>
          <p:cNvPr id="205" name="Google Shape;205;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C02D7AEC-095D-4A4F-8F76-C4268C1272B4}"/>
              </a:ext>
            </a:extLst>
          </p:cNvPr>
          <p:cNvPicPr>
            <a:picLocks noChangeAspect="1"/>
          </p:cNvPicPr>
          <p:nvPr/>
        </p:nvPicPr>
        <p:blipFill>
          <a:blip r:embed="rId3"/>
          <a:stretch>
            <a:fillRect/>
          </a:stretch>
        </p:blipFill>
        <p:spPr>
          <a:xfrm>
            <a:off x="5463822" y="2201332"/>
            <a:ext cx="2063044" cy="2063044"/>
          </a:xfrm>
          <a:prstGeom prst="rect">
            <a:avLst/>
          </a:prstGeom>
        </p:spPr>
      </p:pic>
      <p:sp>
        <p:nvSpPr>
          <p:cNvPr id="4" name="TextBox 3">
            <a:extLst>
              <a:ext uri="{FF2B5EF4-FFF2-40B4-BE49-F238E27FC236}">
                <a16:creationId xmlns:a16="http://schemas.microsoft.com/office/drawing/2014/main" id="{3748FD53-82C5-3743-8B41-0E19C4D05064}"/>
              </a:ext>
            </a:extLst>
          </p:cNvPr>
          <p:cNvSpPr txBox="1"/>
          <p:nvPr/>
        </p:nvSpPr>
        <p:spPr>
          <a:xfrm>
            <a:off x="7526866" y="3553934"/>
            <a:ext cx="928512" cy="738664"/>
          </a:xfrm>
          <a:prstGeom prst="rect">
            <a:avLst/>
          </a:prstGeom>
          <a:solidFill>
            <a:srgbClr val="CDF3F0"/>
          </a:solidFill>
        </p:spPr>
        <p:txBody>
          <a:bodyPr wrap="square" rtlCol="0">
            <a:spAutoFit/>
          </a:bodyPr>
          <a:lstStyle/>
          <a:p>
            <a:r>
              <a:rPr lang="en-US" sz="1050" dirty="0"/>
              <a:t>Image credit:  </a:t>
            </a:r>
            <a:r>
              <a:rPr lang="en-US" sz="1050" dirty="0" err="1"/>
              <a:t>VectorMine</a:t>
            </a:r>
            <a:r>
              <a:rPr lang="en-US" sz="1050" dirty="0"/>
              <a:t>/Shutterstock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5100" y="0"/>
            <a:ext cx="9159100" cy="1143093"/>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3</a:t>
            </a:r>
            <a:r>
              <a:rPr lang="en-US" b="1" baseline="30000" dirty="0"/>
              <a:t>rd</a:t>
            </a:r>
            <a:r>
              <a:rPr lang="en-US" b="1" dirty="0"/>
              <a:t> law</a:t>
            </a:r>
            <a:endParaRPr dirty="0"/>
          </a:p>
        </p:txBody>
      </p:sp>
      <p:sp>
        <p:nvSpPr>
          <p:cNvPr id="211" name="Google Shape;211;p11"/>
          <p:cNvSpPr txBox="1">
            <a:spLocks noGrp="1"/>
          </p:cNvSpPr>
          <p:nvPr>
            <p:ph type="body" idx="1"/>
          </p:nvPr>
        </p:nvSpPr>
        <p:spPr>
          <a:xfrm>
            <a:off x="457200" y="1143000"/>
            <a:ext cx="83058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22000"/>
              </a:lnSpc>
              <a:spcBef>
                <a:spcPts val="0"/>
              </a:spcBef>
              <a:spcAft>
                <a:spcPts val="0"/>
              </a:spcAft>
              <a:buSzPts val="2400"/>
              <a:buChar char="•"/>
            </a:pPr>
            <a:r>
              <a:rPr lang="en-US" sz="2400" dirty="0"/>
              <a:t>Period squared “P” </a:t>
            </a:r>
            <a:r>
              <a:rPr lang="en-US" sz="2400" dirty="0">
                <a:solidFill>
                  <a:srgbClr val="CC0000"/>
                </a:solidFill>
              </a:rPr>
              <a:t>(in years)</a:t>
            </a:r>
            <a:r>
              <a:rPr lang="en-US" sz="2400" dirty="0"/>
              <a:t> = semi-major axis symbol “a” cubed </a:t>
            </a:r>
            <a:r>
              <a:rPr lang="en-US" sz="2400" dirty="0">
                <a:solidFill>
                  <a:srgbClr val="CC0000"/>
                </a:solidFill>
              </a:rPr>
              <a:t>(in Astronomical Units = AU)</a:t>
            </a:r>
            <a:endParaRPr dirty="0"/>
          </a:p>
          <a:p>
            <a:pPr marL="741363" lvl="1" indent="-284163" algn="l" rtl="0">
              <a:lnSpc>
                <a:spcPct val="122000"/>
              </a:lnSpc>
              <a:spcBef>
                <a:spcPts val="700"/>
              </a:spcBef>
              <a:spcAft>
                <a:spcPts val="0"/>
              </a:spcAft>
              <a:buSzPts val="2400"/>
              <a:buChar char="–"/>
            </a:pPr>
            <a:r>
              <a:rPr lang="en-US" sz="2400" i="1" dirty="0">
                <a:solidFill>
                  <a:srgbClr val="CC0000"/>
                </a:solidFill>
              </a:rPr>
              <a:t>1 Astronomical Unit = mean distance from Earth to Sun</a:t>
            </a:r>
            <a:endParaRPr dirty="0"/>
          </a:p>
          <a:p>
            <a:pPr marL="341313" lvl="0" indent="-341313" algn="l" rtl="0">
              <a:lnSpc>
                <a:spcPct val="122000"/>
              </a:lnSpc>
              <a:spcBef>
                <a:spcPts val="800"/>
              </a:spcBef>
              <a:spcAft>
                <a:spcPts val="0"/>
              </a:spcAft>
              <a:buSzPts val="4400"/>
              <a:buChar char="•"/>
            </a:pPr>
            <a:r>
              <a:rPr lang="en-US" sz="4400" b="1" dirty="0"/>
              <a:t>P</a:t>
            </a:r>
            <a:r>
              <a:rPr lang="en-US" sz="4400" b="1" baseline="30000" dirty="0"/>
              <a:t>2</a:t>
            </a:r>
            <a:r>
              <a:rPr lang="en-US" sz="4400" b="1" dirty="0"/>
              <a:t>=a</a:t>
            </a:r>
            <a:r>
              <a:rPr lang="en-US" sz="4400" b="1" baseline="30000" dirty="0"/>
              <a:t>3</a:t>
            </a:r>
            <a:endParaRPr dirty="0"/>
          </a:p>
          <a:p>
            <a:pPr marL="341313" lvl="0" indent="-341313" algn="l" rtl="0">
              <a:lnSpc>
                <a:spcPct val="122000"/>
              </a:lnSpc>
              <a:spcBef>
                <a:spcPts val="800"/>
              </a:spcBef>
              <a:spcAft>
                <a:spcPts val="0"/>
              </a:spcAft>
              <a:buSzPts val="2400"/>
              <a:buChar char="•"/>
            </a:pPr>
            <a:r>
              <a:rPr lang="en-US" sz="2400" dirty="0"/>
              <a:t>Examples: </a:t>
            </a:r>
            <a:r>
              <a:rPr lang="en-US" sz="2400" dirty="0" err="1"/>
              <a:t>P</a:t>
            </a:r>
            <a:r>
              <a:rPr lang="en-US" sz="2400" b="1" baseline="-25000" dirty="0" err="1"/>
              <a:t>Earth</a:t>
            </a:r>
            <a:r>
              <a:rPr lang="en-US" sz="2400" dirty="0"/>
              <a:t>=1 </a:t>
            </a:r>
            <a:r>
              <a:rPr lang="en-US" sz="2400" dirty="0" err="1"/>
              <a:t>yr</a:t>
            </a:r>
            <a:r>
              <a:rPr lang="en-US" sz="2400" dirty="0"/>
              <a:t>, </a:t>
            </a:r>
            <a:r>
              <a:rPr lang="en-US" sz="2400" dirty="0" err="1"/>
              <a:t>a</a:t>
            </a:r>
            <a:r>
              <a:rPr lang="en-US" sz="2400" b="1" baseline="-25000" dirty="0" err="1"/>
              <a:t>Earth</a:t>
            </a:r>
            <a:r>
              <a:rPr lang="en-US" sz="2400" dirty="0"/>
              <a:t>=1AU</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Jupiter: </a:t>
            </a:r>
            <a:r>
              <a:rPr lang="en-US" sz="2400" dirty="0" err="1">
                <a:solidFill>
                  <a:schemeClr val="accent2"/>
                </a:solidFill>
              </a:rPr>
              <a:t>P</a:t>
            </a:r>
            <a:r>
              <a:rPr lang="en-US" sz="2400" b="1" baseline="-25000" dirty="0" err="1">
                <a:solidFill>
                  <a:schemeClr val="accent2"/>
                </a:solidFill>
              </a:rPr>
              <a:t>Jup</a:t>
            </a:r>
            <a:r>
              <a:rPr lang="en-US" sz="2400" dirty="0">
                <a:solidFill>
                  <a:schemeClr val="accent2"/>
                </a:solidFill>
              </a:rPr>
              <a:t>=11.9 </a:t>
            </a:r>
            <a:r>
              <a:rPr lang="en-US" sz="2400" dirty="0" err="1">
                <a:solidFill>
                  <a:schemeClr val="accent2"/>
                </a:solidFill>
              </a:rPr>
              <a:t>yr</a:t>
            </a:r>
            <a:r>
              <a:rPr lang="en-US" sz="2400" dirty="0">
                <a:solidFill>
                  <a:schemeClr val="accent2"/>
                </a:solidFill>
              </a:rPr>
              <a:t>, what is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a:t>
            </a:r>
            <a:r>
              <a:rPr lang="en-US" sz="2400" dirty="0">
                <a:solidFill>
                  <a:schemeClr val="accent2"/>
                </a:solidFill>
              </a:rPr>
              <a:t>=a</a:t>
            </a:r>
            <a:r>
              <a:rPr lang="en-US" sz="2400" b="1" baseline="-25000" dirty="0">
                <a:solidFill>
                  <a:schemeClr val="accent2"/>
                </a:solidFill>
              </a:rPr>
              <a:t>Jup</a:t>
            </a:r>
            <a:r>
              <a:rPr lang="en-US" sz="2400" b="1" baseline="30000" dirty="0">
                <a:solidFill>
                  <a:schemeClr val="accent2"/>
                </a:solidFill>
              </a:rPr>
              <a:t>3</a:t>
            </a:r>
            <a:r>
              <a:rPr lang="en-US" sz="2400" dirty="0">
                <a:solidFill>
                  <a:schemeClr val="accent2"/>
                </a:solidFill>
              </a:rPr>
              <a:t> </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So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2/3</a:t>
            </a:r>
            <a:r>
              <a:rPr lang="en-US" sz="2400" dirty="0">
                <a:solidFill>
                  <a:schemeClr val="accent2"/>
                </a:solidFill>
              </a:rPr>
              <a:t>=(11.9)</a:t>
            </a:r>
            <a:r>
              <a:rPr lang="en-US" sz="2400" b="1" baseline="30000" dirty="0">
                <a:solidFill>
                  <a:schemeClr val="accent2"/>
                </a:solidFill>
              </a:rPr>
              <a:t>2/3</a:t>
            </a:r>
            <a:r>
              <a:rPr lang="en-US" sz="2400" dirty="0">
                <a:solidFill>
                  <a:schemeClr val="accent2"/>
                </a:solidFill>
              </a:rPr>
              <a:t>=5.2 AU</a:t>
            </a:r>
            <a:endParaRPr dirty="0"/>
          </a:p>
          <a:p>
            <a:pPr marL="341313" lvl="0" indent="-341313" algn="l" rtl="0">
              <a:lnSpc>
                <a:spcPct val="122000"/>
              </a:lnSpc>
              <a:spcBef>
                <a:spcPts val="800"/>
              </a:spcBef>
              <a:spcAft>
                <a:spcPts val="0"/>
              </a:spcAft>
              <a:buSzPts val="2400"/>
              <a:buChar char="•"/>
            </a:pPr>
            <a:r>
              <a:rPr lang="en-US" sz="2400" i="1" u="sng" dirty="0">
                <a:solidFill>
                  <a:schemeClr val="dk1"/>
                </a:solidFill>
              </a:rPr>
              <a:t>Works for Earth-Moon system</a:t>
            </a:r>
            <a:r>
              <a:rPr lang="en-US" sz="2400" i="1" dirty="0">
                <a:solidFill>
                  <a:schemeClr val="dk1"/>
                </a:solidFill>
              </a:rPr>
              <a:t> (just need different units)</a:t>
            </a:r>
            <a:endParaRPr dirty="0"/>
          </a:p>
          <a:p>
            <a:pPr marL="341313" lvl="0" indent="-188913" algn="l" rtl="0">
              <a:lnSpc>
                <a:spcPct val="122000"/>
              </a:lnSpc>
              <a:spcBef>
                <a:spcPts val="800"/>
              </a:spcBef>
              <a:spcAft>
                <a:spcPts val="0"/>
              </a:spcAft>
              <a:buSzPts val="2400"/>
              <a:buNone/>
            </a:pPr>
            <a:endParaRPr sz="2400" dirty="0">
              <a:solidFill>
                <a:schemeClr val="accent2"/>
              </a:solidFill>
            </a:endParaRPr>
          </a:p>
        </p:txBody>
      </p:sp>
      <p:sp>
        <p:nvSpPr>
          <p:cNvPr id="212" name="Google Shape;212;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0E722152-0227-514C-86AA-A88CCF7E139A}"/>
              </a:ext>
            </a:extLst>
          </p:cNvPr>
          <p:cNvSpPr txBox="1"/>
          <p:nvPr/>
        </p:nvSpPr>
        <p:spPr>
          <a:xfrm>
            <a:off x="6205728" y="3145536"/>
            <a:ext cx="2048256" cy="524256"/>
          </a:xfrm>
          <a:prstGeom prst="rect">
            <a:avLst/>
          </a:prstGeom>
          <a:solidFill>
            <a:srgbClr val="E2C4F1"/>
          </a:solidFill>
        </p:spPr>
        <p:txBody>
          <a:bodyPr wrap="square" rtlCol="0">
            <a:spAutoFit/>
          </a:bodyPr>
          <a:lstStyle/>
          <a:p>
            <a:r>
              <a:rPr lang="en-US" b="1" dirty="0">
                <a:solidFill>
                  <a:srgbClr val="0070C0"/>
                </a:solidFill>
              </a:rPr>
              <a:t>FYI 4’ </a:t>
            </a:r>
            <a:r>
              <a:rPr lang="en-US" b="1" dirty="0">
                <a:solidFill>
                  <a:schemeClr val="tx1"/>
                </a:solidFill>
                <a:hlinkClick r:id="rId3">
                  <a:extLst>
                    <a:ext uri="{A12FA001-AC4F-418D-AE19-62706E023703}">
                      <ahyp:hlinkClr xmlns:ahyp="http://schemas.microsoft.com/office/drawing/2018/hyperlinkcolor" val="tx"/>
                    </a:ext>
                  </a:extLst>
                </a:hlinkClick>
              </a:rPr>
              <a:t>VIDEO</a:t>
            </a:r>
            <a:r>
              <a:rPr lang="en-US" b="1" dirty="0">
                <a:solidFill>
                  <a:srgbClr val="0070C0"/>
                </a:solidFill>
              </a:rPr>
              <a:t> on Kepler’s Laws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What does this mean for Moon?</a:t>
            </a:r>
            <a:endParaRPr dirty="0"/>
          </a:p>
        </p:txBody>
      </p:sp>
      <p:sp>
        <p:nvSpPr>
          <p:cNvPr id="218" name="Google Shape;218;p12"/>
          <p:cNvSpPr txBox="1">
            <a:spLocks noGrp="1"/>
          </p:cNvSpPr>
          <p:nvPr>
            <p:ph type="body" idx="1"/>
          </p:nvPr>
        </p:nvSpPr>
        <p:spPr>
          <a:xfrm>
            <a:off x="111484" y="1562100"/>
            <a:ext cx="5603516" cy="501568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Moon moves around Earth in an ELLIPSE</a:t>
            </a:r>
            <a:endParaRPr dirty="0"/>
          </a:p>
          <a:p>
            <a:pPr marL="741363" lvl="1" indent="-284163" algn="l" rtl="0">
              <a:lnSpc>
                <a:spcPct val="97000"/>
              </a:lnSpc>
              <a:spcBef>
                <a:spcPts val="700"/>
              </a:spcBef>
              <a:spcAft>
                <a:spcPts val="0"/>
              </a:spcAft>
              <a:buSzPts val="2400"/>
              <a:buChar char="–"/>
            </a:pPr>
            <a:r>
              <a:rPr lang="en-US" sz="2400" dirty="0"/>
              <a:t>Deviates from circle by 5.5% (eccentricity = 0.055)</a:t>
            </a:r>
            <a:endParaRPr dirty="0"/>
          </a:p>
          <a:p>
            <a:pPr marL="741363" lvl="1" indent="-284163" algn="l" rtl="0">
              <a:lnSpc>
                <a:spcPct val="97000"/>
              </a:lnSpc>
              <a:spcBef>
                <a:spcPts val="700"/>
              </a:spcBef>
              <a:spcAft>
                <a:spcPts val="0"/>
              </a:spcAft>
              <a:buSzPts val="2400"/>
              <a:buChar char="–"/>
            </a:pPr>
            <a:r>
              <a:rPr lang="en-US" sz="2400" dirty="0"/>
              <a:t>Near point to Earth = PERIGEE</a:t>
            </a:r>
            <a:endParaRPr dirty="0"/>
          </a:p>
          <a:p>
            <a:pPr marL="741363" lvl="1" indent="-284163" algn="l" rtl="0">
              <a:lnSpc>
                <a:spcPct val="97000"/>
              </a:lnSpc>
              <a:spcBef>
                <a:spcPts val="700"/>
              </a:spcBef>
              <a:spcAft>
                <a:spcPts val="0"/>
              </a:spcAft>
              <a:buSzPts val="2400"/>
              <a:buChar char="–"/>
            </a:pPr>
            <a:r>
              <a:rPr lang="en-US" sz="2400" dirty="0"/>
              <a:t>Far point from Earth = APOGEE</a:t>
            </a:r>
            <a:endParaRPr dirty="0"/>
          </a:p>
          <a:p>
            <a:pPr marL="341313" lvl="0" indent="-341313" algn="l" rtl="0">
              <a:lnSpc>
                <a:spcPct val="97000"/>
              </a:lnSpc>
              <a:spcBef>
                <a:spcPts val="800"/>
              </a:spcBef>
              <a:spcAft>
                <a:spcPts val="0"/>
              </a:spcAft>
              <a:buSzPts val="2800"/>
              <a:buChar char="•"/>
            </a:pPr>
            <a:r>
              <a:rPr lang="en-US" sz="2800" dirty="0"/>
              <a:t>Orbital speed: </a:t>
            </a:r>
            <a:endParaRPr dirty="0"/>
          </a:p>
          <a:p>
            <a:pPr marL="741363" lvl="1" indent="-284163" algn="l" rtl="0">
              <a:lnSpc>
                <a:spcPct val="97000"/>
              </a:lnSpc>
              <a:spcBef>
                <a:spcPts val="700"/>
              </a:spcBef>
              <a:spcAft>
                <a:spcPts val="0"/>
              </a:spcAft>
              <a:buSzPts val="2400"/>
              <a:buChar char="–"/>
            </a:pPr>
            <a:r>
              <a:rPr lang="en-US" sz="2400" dirty="0"/>
              <a:t>FASTER at PERIGEE, 5.5% faster than average – 3880 mph</a:t>
            </a:r>
            <a:endParaRPr dirty="0"/>
          </a:p>
          <a:p>
            <a:pPr marL="741363" lvl="1" indent="-284163">
              <a:buSzPts val="2400"/>
            </a:pPr>
            <a:r>
              <a:rPr lang="en-US" sz="2400" dirty="0"/>
              <a:t>SLOWER at APOGEE, 5.5% slower than average, – 3480 mph</a:t>
            </a:r>
            <a:endParaRPr dirty="0"/>
          </a:p>
          <a:p>
            <a:pPr marL="341313" lvl="0" indent="-138113" algn="l" rtl="0">
              <a:lnSpc>
                <a:spcPct val="97000"/>
              </a:lnSpc>
              <a:spcBef>
                <a:spcPts val="800"/>
              </a:spcBef>
              <a:spcAft>
                <a:spcPts val="0"/>
              </a:spcAft>
              <a:buSzPts val="3200"/>
              <a:buNone/>
            </a:pPr>
            <a:endParaRPr dirty="0"/>
          </a:p>
        </p:txBody>
      </p:sp>
      <p:pic>
        <p:nvPicPr>
          <p:cNvPr id="219" name="Google Shape;219;p12"/>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220" name="Google Shape;220;p12"/>
          <p:cNvSpPr txBox="1"/>
          <p:nvPr/>
        </p:nvSpPr>
        <p:spPr>
          <a:xfrm>
            <a:off x="6629400" y="3657600"/>
            <a:ext cx="1600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a:t>
            </a:r>
            <a:endParaRPr/>
          </a:p>
        </p:txBody>
      </p:sp>
      <p:pic>
        <p:nvPicPr>
          <p:cNvPr id="221" name="Google Shape;221;p12"/>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222" name="Google Shape;222;p12"/>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223" name="Google Shape;223;p12"/>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224" name="Google Shape;224;p12"/>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225" name="Google Shape;225;p12"/>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226" name="Google Shape;226;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3"/>
          <p:cNvPicPr preferRelativeResize="0"/>
          <p:nvPr/>
        </p:nvPicPr>
        <p:blipFill rotWithShape="1">
          <a:blip r:embed="rId3">
            <a:alphaModFix/>
          </a:blip>
          <a:srcRect/>
          <a:stretch/>
        </p:blipFill>
        <p:spPr>
          <a:xfrm>
            <a:off x="228600" y="152400"/>
            <a:ext cx="3455988" cy="6172200"/>
          </a:xfrm>
          <a:prstGeom prst="rect">
            <a:avLst/>
          </a:prstGeom>
          <a:noFill/>
          <a:ln>
            <a:noFill/>
          </a:ln>
        </p:spPr>
      </p:pic>
      <p:sp>
        <p:nvSpPr>
          <p:cNvPr id="234" name="Google Shape;234;p13"/>
          <p:cNvSpPr txBox="1">
            <a:spLocks noGrp="1"/>
          </p:cNvSpPr>
          <p:nvPr>
            <p:ph type="title"/>
          </p:nvPr>
        </p:nvSpPr>
        <p:spPr>
          <a:xfrm>
            <a:off x="3733800" y="0"/>
            <a:ext cx="4953000" cy="533400"/>
          </a:xfrm>
          <a:prstGeom prst="rect">
            <a:avLst/>
          </a:prstGeom>
          <a:solidFill>
            <a:srgbClr val="FF00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a:solidFill>
                  <a:srgbClr val="000090"/>
                </a:solidFill>
              </a:rPr>
              <a:t>What’s a month?</a:t>
            </a:r>
            <a:endParaRPr/>
          </a:p>
        </p:txBody>
      </p:sp>
      <p:sp>
        <p:nvSpPr>
          <p:cNvPr id="235" name="Google Shape;235;p13"/>
          <p:cNvSpPr txBox="1"/>
          <p:nvPr/>
        </p:nvSpPr>
        <p:spPr>
          <a:xfrm>
            <a:off x="3754438" y="533400"/>
            <a:ext cx="5389562" cy="618648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000000"/>
                </a:solidFill>
                <a:latin typeface="Arial"/>
                <a:ea typeface="Arial"/>
                <a:cs typeface="Arial"/>
                <a:sym typeface="Arial"/>
              </a:rPr>
              <a:t> Depends on </a:t>
            </a:r>
            <a:r>
              <a:rPr lang="en-US" sz="2400" b="1" u="sng" dirty="0">
                <a:solidFill>
                  <a:srgbClr val="000000"/>
                </a:solidFill>
                <a:latin typeface="Arial"/>
                <a:ea typeface="Arial"/>
                <a:cs typeface="Arial"/>
                <a:sym typeface="Arial"/>
              </a:rPr>
              <a:t>how </a:t>
            </a:r>
            <a:r>
              <a:rPr lang="en-US" sz="2400" b="1" u="sng" dirty="0"/>
              <a:t>we</a:t>
            </a:r>
            <a:r>
              <a:rPr lang="en-US" sz="2400" b="1" u="sng" dirty="0">
                <a:solidFill>
                  <a:srgbClr val="000000"/>
                </a:solidFill>
                <a:latin typeface="Arial"/>
                <a:ea typeface="Arial"/>
                <a:cs typeface="Arial"/>
                <a:sym typeface="Arial"/>
              </a:rPr>
              <a:t> measure</a:t>
            </a:r>
            <a:r>
              <a:rPr lang="en-US" sz="2400" b="1" dirty="0">
                <a:solidFill>
                  <a:srgbClr val="0000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333399"/>
              </a:buClr>
              <a:buSzPts val="2000"/>
              <a:buFont typeface="Arial"/>
              <a:buNone/>
            </a:pPr>
            <a:r>
              <a:rPr lang="en-US" sz="2000" b="1" u="sng" dirty="0">
                <a:solidFill>
                  <a:srgbClr val="333399"/>
                </a:solidFill>
                <a:latin typeface="Arial"/>
                <a:ea typeface="Arial"/>
                <a:cs typeface="Arial"/>
                <a:sym typeface="Arial"/>
              </a:rPr>
              <a:t>Sidereal month</a:t>
            </a:r>
            <a:r>
              <a:rPr lang="en-US" sz="2000" b="1" dirty="0">
                <a:solidFill>
                  <a:srgbClr val="333399"/>
                </a:solidFill>
                <a:latin typeface="Arial"/>
                <a:ea typeface="Arial"/>
                <a:cs typeface="Arial"/>
                <a:sym typeface="Arial"/>
              </a:rPr>
              <a:t>: 27.32 days for Moon to go around Earth </a:t>
            </a:r>
            <a:r>
              <a:rPr lang="en-US" sz="2000" b="1" i="1" dirty="0">
                <a:solidFill>
                  <a:srgbClr val="333399"/>
                </a:solidFill>
                <a:latin typeface="Arial"/>
                <a:ea typeface="Arial"/>
                <a:cs typeface="Arial"/>
                <a:sym typeface="Arial"/>
              </a:rPr>
              <a:t>with respect to stars (=sidereal)</a:t>
            </a:r>
            <a:endParaRPr dirty="0"/>
          </a:p>
          <a:p>
            <a:pPr marL="0" marR="0" lvl="0" indent="0" algn="l" rtl="0">
              <a:lnSpc>
                <a:spcPct val="100000"/>
              </a:lnSpc>
              <a:spcBef>
                <a:spcPts val="1250"/>
              </a:spcBef>
              <a:spcAft>
                <a:spcPts val="0"/>
              </a:spcAft>
              <a:buClr>
                <a:srgbClr val="CC3300"/>
              </a:buClr>
              <a:buSzPts val="2000"/>
              <a:buFont typeface="Arial"/>
              <a:buNone/>
            </a:pPr>
            <a:r>
              <a:rPr lang="en-US" sz="2000" b="1" u="sng" dirty="0">
                <a:solidFill>
                  <a:srgbClr val="CC3300"/>
                </a:solidFill>
                <a:latin typeface="Arial"/>
                <a:ea typeface="Arial"/>
                <a:cs typeface="Arial"/>
                <a:sym typeface="Arial"/>
              </a:rPr>
              <a:t>Synodic month</a:t>
            </a:r>
            <a:r>
              <a:rPr lang="en-US" sz="2000" b="1" dirty="0">
                <a:solidFill>
                  <a:srgbClr val="CC3300"/>
                </a:solidFill>
                <a:latin typeface="Arial"/>
                <a:ea typeface="Arial"/>
                <a:cs typeface="Arial"/>
                <a:sym typeface="Arial"/>
              </a:rPr>
              <a:t>: 29.53 days for Moon to return to same PHASE (</a:t>
            </a:r>
            <a:r>
              <a:rPr lang="en-US" sz="2000" b="1" i="1" dirty="0">
                <a:solidFill>
                  <a:srgbClr val="CC3300"/>
                </a:solidFill>
                <a:latin typeface="Arial"/>
                <a:ea typeface="Arial"/>
                <a:cs typeface="Arial"/>
                <a:sym typeface="Arial"/>
              </a:rPr>
              <a:t>synodic=same relative positions of Earth, Sun, Moon</a:t>
            </a:r>
            <a:r>
              <a:rPr lang="en-US" sz="2000" b="1" dirty="0">
                <a:solidFill>
                  <a:srgbClr val="CC33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000000"/>
              </a:buClr>
              <a:buSzPts val="2000"/>
              <a:buFont typeface="Arial"/>
              <a:buNone/>
            </a:pPr>
            <a:r>
              <a:rPr lang="en-US" sz="2000" b="1" dirty="0">
                <a:solidFill>
                  <a:srgbClr val="000000"/>
                </a:solidFill>
                <a:latin typeface="Arial"/>
                <a:ea typeface="Arial"/>
                <a:cs typeface="Arial"/>
                <a:sym typeface="Arial"/>
              </a:rPr>
              <a:t>Difference:</a:t>
            </a:r>
            <a:r>
              <a:rPr lang="en-US" sz="2000" b="1" i="1" dirty="0">
                <a:solidFill>
                  <a:srgbClr val="000000"/>
                </a:solidFill>
                <a:latin typeface="Arial"/>
                <a:ea typeface="Arial"/>
                <a:cs typeface="Arial"/>
                <a:sym typeface="Arial"/>
              </a:rPr>
              <a:t> because Earth travels in its orbit around Sun while Moon goes around Earth!</a:t>
            </a:r>
            <a:endParaRPr dirty="0"/>
          </a:p>
          <a:p>
            <a:pPr marL="0" marR="0" lvl="0" indent="0" algn="l" rtl="0">
              <a:lnSpc>
                <a:spcPct val="100000"/>
              </a:lnSpc>
              <a:spcBef>
                <a:spcPts val="1250"/>
              </a:spcBef>
              <a:spcAft>
                <a:spcPts val="0"/>
              </a:spcAft>
              <a:buClr>
                <a:srgbClr val="800000"/>
              </a:buClr>
              <a:buSzPts val="2000"/>
              <a:buFont typeface="Arial"/>
              <a:buNone/>
            </a:pPr>
            <a:r>
              <a:rPr lang="en-US" sz="2000" b="1" u="sng" dirty="0">
                <a:solidFill>
                  <a:srgbClr val="800000"/>
                </a:solidFill>
                <a:latin typeface="Arial"/>
                <a:ea typeface="Arial"/>
                <a:cs typeface="Arial"/>
                <a:sym typeface="Arial"/>
              </a:rPr>
              <a:t>For same reason:  stars rise 4 minutes earlier each day: </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“sidereal” day</a:t>
            </a:r>
            <a:r>
              <a:rPr lang="en-US" sz="2000" b="1" dirty="0">
                <a:solidFill>
                  <a:srgbClr val="000099"/>
                </a:solidFill>
                <a:latin typeface="Arial"/>
                <a:ea typeface="Arial"/>
                <a:cs typeface="Arial"/>
                <a:sym typeface="Arial"/>
              </a:rPr>
              <a:t> = 23h 56m (relative to stars)</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solar day</a:t>
            </a:r>
            <a:r>
              <a:rPr lang="en-US" sz="2000" b="1" dirty="0">
                <a:solidFill>
                  <a:srgbClr val="000099"/>
                </a:solidFill>
                <a:latin typeface="Arial"/>
                <a:ea typeface="Arial"/>
                <a:cs typeface="Arial"/>
                <a:sym typeface="Arial"/>
              </a:rPr>
              <a:t> = 24 </a:t>
            </a:r>
            <a:r>
              <a:rPr lang="en-US" sz="2000" b="1" dirty="0" err="1">
                <a:solidFill>
                  <a:srgbClr val="000099"/>
                </a:solidFill>
                <a:latin typeface="Arial"/>
                <a:ea typeface="Arial"/>
                <a:cs typeface="Arial"/>
                <a:sym typeface="Arial"/>
              </a:rPr>
              <a:t>hrs</a:t>
            </a:r>
            <a:r>
              <a:rPr lang="en-US" sz="2000" b="1" dirty="0">
                <a:solidFill>
                  <a:srgbClr val="000099"/>
                </a:solidFill>
                <a:latin typeface="Arial"/>
                <a:ea typeface="Arial"/>
                <a:cs typeface="Arial"/>
                <a:sym typeface="Arial"/>
              </a:rPr>
              <a:t> (relative to sun)</a:t>
            </a:r>
            <a:endParaRPr dirty="0"/>
          </a:p>
          <a:p>
            <a:pPr marL="0" marR="0" lvl="0" indent="0" algn="l" rtl="0">
              <a:lnSpc>
                <a:spcPct val="100000"/>
              </a:lnSpc>
              <a:spcBef>
                <a:spcPts val="125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1 </a:t>
            </a:r>
            <a:r>
              <a:rPr lang="en-US" sz="1800" b="1" dirty="0" err="1">
                <a:solidFill>
                  <a:srgbClr val="000099"/>
                </a:solidFill>
                <a:latin typeface="Arial"/>
                <a:ea typeface="Arial"/>
                <a:cs typeface="Arial"/>
                <a:sym typeface="Arial"/>
              </a:rPr>
              <a:t>yr</a:t>
            </a:r>
            <a:r>
              <a:rPr lang="en-US" sz="1800" b="1" dirty="0">
                <a:solidFill>
                  <a:srgbClr val="000099"/>
                </a:solidFill>
                <a:latin typeface="Arial"/>
                <a:ea typeface="Arial"/>
                <a:cs typeface="Arial"/>
                <a:sym typeface="Arial"/>
              </a:rPr>
              <a:t> = 365 solar days = 366 sidereal days = 12.37 synodic months = 13.37 sidereal months</a:t>
            </a:r>
            <a:endParaRPr dirty="0"/>
          </a:p>
        </p:txBody>
      </p:sp>
      <p:sp>
        <p:nvSpPr>
          <p:cNvPr id="236" name="Google Shape;236;p13"/>
          <p:cNvSpPr/>
          <p:nvPr/>
        </p:nvSpPr>
        <p:spPr>
          <a:xfrm>
            <a:off x="914400" y="6400800"/>
            <a:ext cx="1284288"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37" name="Google Shape;237;p13"/>
          <p:cNvSpPr txBox="1"/>
          <p:nvPr/>
        </p:nvSpPr>
        <p:spPr>
          <a:xfrm>
            <a:off x="1262063" y="1143000"/>
            <a:ext cx="11430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38" name="Google Shape;238;p13"/>
          <p:cNvSpPr txBox="1"/>
          <p:nvPr/>
        </p:nvSpPr>
        <p:spPr>
          <a:xfrm>
            <a:off x="228600" y="47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5334000" y="0"/>
            <a:ext cx="3594100" cy="3000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200" b="1"/>
              <a:t>Moon Phases: a question of perspective</a:t>
            </a:r>
            <a:endParaRPr/>
          </a:p>
        </p:txBody>
      </p:sp>
      <p:pic>
        <p:nvPicPr>
          <p:cNvPr id="245" name="Google Shape;245;p14"/>
          <p:cNvPicPr preferRelativeResize="0"/>
          <p:nvPr/>
        </p:nvPicPr>
        <p:blipFill rotWithShape="1">
          <a:blip r:embed="rId3">
            <a:alphaModFix/>
          </a:blip>
          <a:srcRect/>
          <a:stretch/>
        </p:blipFill>
        <p:spPr>
          <a:xfrm>
            <a:off x="228600" y="138700"/>
            <a:ext cx="4999038" cy="5105401"/>
          </a:xfrm>
          <a:prstGeom prst="rect">
            <a:avLst/>
          </a:prstGeom>
          <a:noFill/>
          <a:ln>
            <a:noFill/>
          </a:ln>
        </p:spPr>
      </p:pic>
      <p:pic>
        <p:nvPicPr>
          <p:cNvPr id="246" name="Google Shape;246;p14"/>
          <p:cNvPicPr preferRelativeResize="0"/>
          <p:nvPr/>
        </p:nvPicPr>
        <p:blipFill rotWithShape="1">
          <a:blip r:embed="rId4">
            <a:alphaModFix/>
          </a:blip>
          <a:srcRect/>
          <a:stretch/>
        </p:blipFill>
        <p:spPr>
          <a:xfrm>
            <a:off x="304800" y="5021263"/>
            <a:ext cx="6832600" cy="1836737"/>
          </a:xfrm>
          <a:prstGeom prst="rect">
            <a:avLst/>
          </a:prstGeom>
          <a:noFill/>
          <a:ln>
            <a:noFill/>
          </a:ln>
        </p:spPr>
      </p:pic>
      <p:sp>
        <p:nvSpPr>
          <p:cNvPr id="247" name="Google Shape;247;p14"/>
          <p:cNvSpPr txBox="1"/>
          <p:nvPr/>
        </p:nvSpPr>
        <p:spPr>
          <a:xfrm>
            <a:off x="5334000" y="3200400"/>
            <a:ext cx="3505200" cy="1620838"/>
          </a:xfrm>
          <a:prstGeom prst="rect">
            <a:avLst/>
          </a:prstGeom>
          <a:solidFill>
            <a:srgbClr val="FFFC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CC3300"/>
              </a:buClr>
              <a:buSzPts val="1800"/>
              <a:buFont typeface="Arial"/>
              <a:buNone/>
            </a:pPr>
            <a:r>
              <a:rPr lang="en-US" sz="1800" b="1">
                <a:solidFill>
                  <a:srgbClr val="CC3300"/>
                </a:solidFill>
                <a:latin typeface="Arial"/>
                <a:ea typeface="Arial"/>
                <a:cs typeface="Arial"/>
                <a:sym typeface="Arial"/>
              </a:rPr>
              <a:t>From Moon, </a:t>
            </a:r>
            <a:r>
              <a:rPr lang="en-US" sz="1800" b="1" i="1">
                <a:solidFill>
                  <a:srgbClr val="CC3300"/>
                </a:solidFill>
                <a:latin typeface="Arial"/>
                <a:ea typeface="Arial"/>
                <a:cs typeface="Arial"/>
                <a:sym typeface="Arial"/>
              </a:rPr>
              <a:t>see Earth phases 180º opposite</a:t>
            </a:r>
            <a:r>
              <a:rPr lang="en-US" sz="1800" b="1">
                <a:solidFill>
                  <a:srgbClr val="CC3300"/>
                </a:solidFill>
                <a:latin typeface="Arial"/>
                <a:ea typeface="Arial"/>
                <a:cs typeface="Arial"/>
                <a:sym typeface="Arial"/>
              </a:rPr>
              <a:t> from Moon’s phase as seen from Earth</a:t>
            </a:r>
            <a:endParaRPr/>
          </a:p>
          <a:p>
            <a:pPr marL="0" marR="0" lvl="0" indent="0" algn="l" rtl="0">
              <a:lnSpc>
                <a:spcPct val="100000"/>
              </a:lnSpc>
              <a:spcBef>
                <a:spcPts val="1125"/>
              </a:spcBef>
              <a:spcAft>
                <a:spcPts val="0"/>
              </a:spcAft>
              <a:buClr>
                <a:srgbClr val="333399"/>
              </a:buClr>
              <a:buSzPts val="1800"/>
              <a:buFont typeface="Arial"/>
              <a:buNone/>
            </a:pPr>
            <a:r>
              <a:rPr lang="en-US" sz="1800" b="1">
                <a:solidFill>
                  <a:srgbClr val="333399"/>
                </a:solidFill>
                <a:latin typeface="Arial"/>
                <a:ea typeface="Arial"/>
                <a:cs typeface="Arial"/>
                <a:sym typeface="Arial"/>
              </a:rPr>
              <a:t>Example: from Full Moon, Earth appears New</a:t>
            </a:r>
            <a:endParaRPr/>
          </a:p>
        </p:txBody>
      </p:sp>
      <p:sp>
        <p:nvSpPr>
          <p:cNvPr id="248" name="Google Shape;248;p14"/>
          <p:cNvSpPr txBox="1"/>
          <p:nvPr/>
        </p:nvSpPr>
        <p:spPr>
          <a:xfrm>
            <a:off x="1993900" y="3457575"/>
            <a:ext cx="1468438"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49" name="Google Shape;249;p14"/>
          <p:cNvSpPr txBox="1"/>
          <p:nvPr/>
        </p:nvSpPr>
        <p:spPr>
          <a:xfrm>
            <a:off x="218319"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57B292DC-3F4F-6246-81AA-B5325D899D5D}"/>
              </a:ext>
            </a:extLst>
          </p:cNvPr>
          <p:cNvSpPr txBox="1"/>
          <p:nvPr/>
        </p:nvSpPr>
        <p:spPr>
          <a:xfrm>
            <a:off x="7326489" y="5021263"/>
            <a:ext cx="1601611" cy="738664"/>
          </a:xfrm>
          <a:prstGeom prst="rect">
            <a:avLst/>
          </a:prstGeom>
          <a:solidFill>
            <a:srgbClr val="E2C4F1"/>
          </a:solidFill>
        </p:spPr>
        <p:txBody>
          <a:bodyPr wrap="square" rtlCol="0">
            <a:spAutoFit/>
          </a:bodyPr>
          <a:lstStyle/>
          <a:p>
            <a:r>
              <a:rPr lang="en-US" dirty="0"/>
              <a:t>FYI 4’ </a:t>
            </a:r>
            <a:r>
              <a:rPr lang="en-US" b="1" dirty="0">
                <a:solidFill>
                  <a:schemeClr val="tx1"/>
                </a:solidFill>
                <a:hlinkClick r:id="rId5">
                  <a:extLst>
                    <a:ext uri="{A12FA001-AC4F-418D-AE19-62706E023703}">
                      <ahyp:hlinkClr xmlns:ahyp="http://schemas.microsoft.com/office/drawing/2018/hyperlinkcolor" val="tx"/>
                    </a:ext>
                  </a:extLst>
                </a:hlinkClick>
              </a:rPr>
              <a:t>VIDEO</a:t>
            </a:r>
            <a:r>
              <a:rPr lang="en-US" dirty="0"/>
              <a:t>:  Moon phases, </a:t>
            </a:r>
            <a:r>
              <a:rPr lang="en-US" dirty="0" err="1"/>
              <a:t>timeanddate.com</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p:nvPr/>
        </p:nvSpPr>
        <p:spPr>
          <a:xfrm>
            <a:off x="0" y="5217764"/>
            <a:ext cx="3124200" cy="1633397"/>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gibbous</a:t>
            </a:r>
            <a:endParaRPr u="sng"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9pm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3am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9am</a:t>
            </a:r>
            <a:endParaRPr dirty="0"/>
          </a:p>
        </p:txBody>
      </p:sp>
      <p:sp>
        <p:nvSpPr>
          <p:cNvPr id="256" name="Google Shape;256;p15"/>
          <p:cNvSpPr txBox="1">
            <a:spLocks noGrp="1"/>
          </p:cNvSpPr>
          <p:nvPr>
            <p:ph type="title"/>
          </p:nvPr>
        </p:nvSpPr>
        <p:spPr>
          <a:xfrm>
            <a:off x="2759075" y="174625"/>
            <a:ext cx="3865563" cy="1077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a:t>Moon phases</a:t>
            </a:r>
            <a:endParaRPr/>
          </a:p>
        </p:txBody>
      </p:sp>
      <p:sp>
        <p:nvSpPr>
          <p:cNvPr id="257" name="Google Shape;257;p15"/>
          <p:cNvSpPr txBox="1">
            <a:spLocks noGrp="1"/>
          </p:cNvSpPr>
          <p:nvPr>
            <p:ph type="body" idx="1"/>
          </p:nvPr>
        </p:nvSpPr>
        <p:spPr>
          <a:xfrm>
            <a:off x="0" y="247423"/>
            <a:ext cx="2819400" cy="3602038"/>
          </a:xfrm>
          <a:prstGeom prst="rect">
            <a:avLst/>
          </a:prstGeom>
          <a:noFill/>
          <a:ln>
            <a:noFill/>
          </a:ln>
        </p:spPr>
        <p:txBody>
          <a:bodyPr spcFirstLastPara="1" wrap="square" lIns="90000" tIns="46800" rIns="90000" bIns="46800" anchor="t" anchorCtr="0">
            <a:noAutofit/>
          </a:bodyPr>
          <a:lstStyle/>
          <a:p>
            <a:pPr marL="341313" lvl="0" indent="-341313" algn="l" rtl="0">
              <a:lnSpc>
                <a:spcPct val="80000"/>
              </a:lnSpc>
              <a:spcBef>
                <a:spcPts val="0"/>
              </a:spcBef>
              <a:spcAft>
                <a:spcPts val="0"/>
              </a:spcAft>
              <a:buClr>
                <a:srgbClr val="CC3300"/>
              </a:buClr>
              <a:buSzPts val="2400"/>
              <a:buFont typeface="Arial"/>
              <a:buNone/>
            </a:pPr>
            <a:r>
              <a:rPr lang="en-US" sz="2400" b="1">
                <a:solidFill>
                  <a:srgbClr val="CC3300"/>
                </a:solidFill>
              </a:rPr>
              <a:t>Note each position’s name and about when it rises (6 hrs before overhead), is overhead, and sets (6 hours after overhead)</a:t>
            </a:r>
            <a:endParaRPr sz="2400" b="1">
              <a:solidFill>
                <a:srgbClr val="CC3300"/>
              </a:solidFill>
            </a:endParaRPr>
          </a:p>
        </p:txBody>
      </p:sp>
      <p:sp>
        <p:nvSpPr>
          <p:cNvPr id="258" name="Google Shape;258;p15"/>
          <p:cNvSpPr/>
          <p:nvPr/>
        </p:nvSpPr>
        <p:spPr>
          <a:xfrm>
            <a:off x="3962400" y="3048000"/>
            <a:ext cx="1295400" cy="12954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9" name="Google Shape;259;p15"/>
          <p:cNvSpPr/>
          <p:nvPr/>
        </p:nvSpPr>
        <p:spPr>
          <a:xfrm>
            <a:off x="67056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0" name="Google Shape;260;p15"/>
          <p:cNvSpPr/>
          <p:nvPr/>
        </p:nvSpPr>
        <p:spPr>
          <a:xfrm>
            <a:off x="57912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1" name="Google Shape;261;p15"/>
          <p:cNvSpPr/>
          <p:nvPr/>
        </p:nvSpPr>
        <p:spPr>
          <a:xfrm>
            <a:off x="59436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2" name="Google Shape;262;p15"/>
          <p:cNvSpPr/>
          <p:nvPr/>
        </p:nvSpPr>
        <p:spPr>
          <a:xfrm>
            <a:off x="26670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3" name="Google Shape;263;p15"/>
          <p:cNvSpPr/>
          <p:nvPr/>
        </p:nvSpPr>
        <p:spPr>
          <a:xfrm>
            <a:off x="28194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4" name="Google Shape;264;p15"/>
          <p:cNvSpPr/>
          <p:nvPr/>
        </p:nvSpPr>
        <p:spPr>
          <a:xfrm>
            <a:off x="4419600" y="54102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5" name="Google Shape;265;p15"/>
          <p:cNvSpPr/>
          <p:nvPr/>
        </p:nvSpPr>
        <p:spPr>
          <a:xfrm>
            <a:off x="4343400" y="1524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6" name="Google Shape;266;p15"/>
          <p:cNvSpPr/>
          <p:nvPr/>
        </p:nvSpPr>
        <p:spPr>
          <a:xfrm>
            <a:off x="20574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7" name="Google Shape;267;p15"/>
          <p:cNvSpPr/>
          <p:nvPr/>
        </p:nvSpPr>
        <p:spPr>
          <a:xfrm>
            <a:off x="7620000" y="3352800"/>
            <a:ext cx="1295400" cy="485775"/>
          </a:xfrm>
          <a:prstGeom prst="leftArrow">
            <a:avLst>
              <a:gd name="adj1" fmla="val 50000"/>
              <a:gd name="adj2" fmla="val 66667"/>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8" name="Google Shape;268;p15"/>
          <p:cNvSpPr txBox="1"/>
          <p:nvPr/>
        </p:nvSpPr>
        <p:spPr>
          <a:xfrm>
            <a:off x="7391400" y="2667000"/>
            <a:ext cx="13716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sunlight</a:t>
            </a:r>
            <a:endParaRPr/>
          </a:p>
        </p:txBody>
      </p:sp>
      <p:sp>
        <p:nvSpPr>
          <p:cNvPr id="269" name="Google Shape;269;p15"/>
          <p:cNvSpPr txBox="1"/>
          <p:nvPr/>
        </p:nvSpPr>
        <p:spPr>
          <a:xfrm>
            <a:off x="4633913" y="3157538"/>
            <a:ext cx="10668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Earth</a:t>
            </a:r>
            <a:endParaRPr/>
          </a:p>
        </p:txBody>
      </p:sp>
      <p:sp>
        <p:nvSpPr>
          <p:cNvPr id="270" name="Google Shape;270;p15"/>
          <p:cNvSpPr/>
          <p:nvPr/>
        </p:nvSpPr>
        <p:spPr>
          <a:xfrm>
            <a:off x="57912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1" name="Google Shape;271;p15"/>
          <p:cNvSpPr/>
          <p:nvPr/>
        </p:nvSpPr>
        <p:spPr>
          <a:xfrm>
            <a:off x="59436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2" name="Google Shape;272;p15"/>
          <p:cNvSpPr/>
          <p:nvPr/>
        </p:nvSpPr>
        <p:spPr>
          <a:xfrm>
            <a:off x="4419600" y="54102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3" name="Google Shape;273;p15"/>
          <p:cNvSpPr/>
          <p:nvPr/>
        </p:nvSpPr>
        <p:spPr>
          <a:xfrm>
            <a:off x="26670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4" name="Google Shape;274;p15"/>
          <p:cNvSpPr/>
          <p:nvPr/>
        </p:nvSpPr>
        <p:spPr>
          <a:xfrm>
            <a:off x="20574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5" name="Google Shape;275;p15"/>
          <p:cNvSpPr/>
          <p:nvPr/>
        </p:nvSpPr>
        <p:spPr>
          <a:xfrm>
            <a:off x="28194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6" name="Google Shape;276;p15"/>
          <p:cNvSpPr/>
          <p:nvPr/>
        </p:nvSpPr>
        <p:spPr>
          <a:xfrm>
            <a:off x="4343400" y="1524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7" name="Google Shape;277;p15"/>
          <p:cNvSpPr/>
          <p:nvPr/>
        </p:nvSpPr>
        <p:spPr>
          <a:xfrm>
            <a:off x="67056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8" name="Google Shape;278;p15"/>
          <p:cNvSpPr/>
          <p:nvPr/>
        </p:nvSpPr>
        <p:spPr>
          <a:xfrm>
            <a:off x="3962400" y="3048000"/>
            <a:ext cx="609600" cy="12954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79" name="Google Shape;279;p15"/>
          <p:cNvCxnSpPr/>
          <p:nvPr/>
        </p:nvCxnSpPr>
        <p:spPr>
          <a:xfrm>
            <a:off x="22098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0" name="Google Shape;280;p15"/>
          <p:cNvCxnSpPr/>
          <p:nvPr/>
        </p:nvCxnSpPr>
        <p:spPr>
          <a:xfrm>
            <a:off x="29718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1" name="Google Shape;281;p15"/>
          <p:cNvCxnSpPr/>
          <p:nvPr/>
        </p:nvCxnSpPr>
        <p:spPr>
          <a:xfrm>
            <a:off x="4495800" y="1524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2" name="Google Shape;282;p15"/>
          <p:cNvCxnSpPr/>
          <p:nvPr/>
        </p:nvCxnSpPr>
        <p:spPr>
          <a:xfrm>
            <a:off x="28194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3" name="Google Shape;283;p15"/>
          <p:cNvCxnSpPr/>
          <p:nvPr/>
        </p:nvCxnSpPr>
        <p:spPr>
          <a:xfrm>
            <a:off x="4419600" y="3200400"/>
            <a:ext cx="1588" cy="1066800"/>
          </a:xfrm>
          <a:prstGeom prst="straightConnector1">
            <a:avLst/>
          </a:prstGeom>
          <a:noFill/>
          <a:ln w="76300" cap="flat" cmpd="sng">
            <a:solidFill>
              <a:srgbClr val="000000"/>
            </a:solidFill>
            <a:prstDash val="solid"/>
            <a:miter lim="800000"/>
            <a:headEnd type="none" w="med" len="med"/>
            <a:tailEnd type="none" w="med" len="med"/>
          </a:ln>
        </p:spPr>
      </p:cxnSp>
      <p:cxnSp>
        <p:nvCxnSpPr>
          <p:cNvPr id="284" name="Google Shape;284;p15"/>
          <p:cNvCxnSpPr/>
          <p:nvPr/>
        </p:nvCxnSpPr>
        <p:spPr>
          <a:xfrm>
            <a:off x="59436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5" name="Google Shape;285;p15"/>
          <p:cNvCxnSpPr/>
          <p:nvPr/>
        </p:nvCxnSpPr>
        <p:spPr>
          <a:xfrm>
            <a:off x="68580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6" name="Google Shape;286;p15"/>
          <p:cNvCxnSpPr/>
          <p:nvPr/>
        </p:nvCxnSpPr>
        <p:spPr>
          <a:xfrm>
            <a:off x="60960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7" name="Google Shape;287;p15"/>
          <p:cNvCxnSpPr/>
          <p:nvPr/>
        </p:nvCxnSpPr>
        <p:spPr>
          <a:xfrm>
            <a:off x="4572000" y="5410200"/>
            <a:ext cx="1588" cy="381000"/>
          </a:xfrm>
          <a:prstGeom prst="straightConnector1">
            <a:avLst/>
          </a:prstGeom>
          <a:noFill/>
          <a:ln w="76300" cap="flat" cmpd="sng">
            <a:solidFill>
              <a:srgbClr val="000000"/>
            </a:solidFill>
            <a:prstDash val="solid"/>
            <a:miter lim="800000"/>
            <a:headEnd type="none" w="med" len="med"/>
            <a:tailEnd type="none" w="med" len="med"/>
          </a:ln>
        </p:spPr>
      </p:cxnSp>
      <p:sp>
        <p:nvSpPr>
          <p:cNvPr id="288" name="Google Shape;288;p15"/>
          <p:cNvSpPr/>
          <p:nvPr/>
        </p:nvSpPr>
        <p:spPr>
          <a:xfrm>
            <a:off x="4267200" y="3200400"/>
            <a:ext cx="228600" cy="9906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89" name="Google Shape;289;p15"/>
          <p:cNvCxnSpPr/>
          <p:nvPr/>
        </p:nvCxnSpPr>
        <p:spPr>
          <a:xfrm>
            <a:off x="45720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290" name="Google Shape;290;p15"/>
          <p:cNvCxnSpPr/>
          <p:nvPr/>
        </p:nvCxnSpPr>
        <p:spPr>
          <a:xfrm>
            <a:off x="4495800" y="3048000"/>
            <a:ext cx="1588" cy="1219200"/>
          </a:xfrm>
          <a:prstGeom prst="straightConnector1">
            <a:avLst/>
          </a:prstGeom>
          <a:noFill/>
          <a:ln w="76300" cap="flat" cmpd="sng">
            <a:solidFill>
              <a:srgbClr val="000000"/>
            </a:solidFill>
            <a:prstDash val="solid"/>
            <a:miter lim="800000"/>
            <a:headEnd type="none" w="med" len="med"/>
            <a:tailEnd type="none" w="med" len="med"/>
          </a:ln>
        </p:spPr>
      </p:cxnSp>
      <p:sp>
        <p:nvSpPr>
          <p:cNvPr id="291" name="Google Shape;291;p15"/>
          <p:cNvSpPr txBox="1"/>
          <p:nvPr/>
        </p:nvSpPr>
        <p:spPr>
          <a:xfrm>
            <a:off x="6934200" y="3048000"/>
            <a:ext cx="3810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a</a:t>
            </a:r>
            <a:endParaRPr/>
          </a:p>
        </p:txBody>
      </p:sp>
      <p:sp>
        <p:nvSpPr>
          <p:cNvPr id="292" name="Google Shape;292;p15"/>
          <p:cNvSpPr/>
          <p:nvPr/>
        </p:nvSpPr>
        <p:spPr>
          <a:xfrm>
            <a:off x="62404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b</a:t>
            </a:r>
            <a:endParaRPr/>
          </a:p>
        </p:txBody>
      </p:sp>
      <p:sp>
        <p:nvSpPr>
          <p:cNvPr id="293" name="Google Shape;293;p15"/>
          <p:cNvSpPr/>
          <p:nvPr/>
        </p:nvSpPr>
        <p:spPr>
          <a:xfrm>
            <a:off x="4799013" y="1219200"/>
            <a:ext cx="31432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c</a:t>
            </a:r>
            <a:endParaRPr/>
          </a:p>
        </p:txBody>
      </p:sp>
      <p:sp>
        <p:nvSpPr>
          <p:cNvPr id="294" name="Google Shape;294;p15"/>
          <p:cNvSpPr/>
          <p:nvPr/>
        </p:nvSpPr>
        <p:spPr>
          <a:xfrm>
            <a:off x="30400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d</a:t>
            </a:r>
            <a:endParaRPr/>
          </a:p>
        </p:txBody>
      </p:sp>
      <p:sp>
        <p:nvSpPr>
          <p:cNvPr id="295" name="Google Shape;295;p15"/>
          <p:cNvSpPr/>
          <p:nvPr/>
        </p:nvSpPr>
        <p:spPr>
          <a:xfrm>
            <a:off x="2427288" y="3048000"/>
            <a:ext cx="33337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e</a:t>
            </a:r>
            <a:endParaRPr/>
          </a:p>
        </p:txBody>
      </p:sp>
      <p:sp>
        <p:nvSpPr>
          <p:cNvPr id="296" name="Google Shape;296;p15"/>
          <p:cNvSpPr/>
          <p:nvPr/>
        </p:nvSpPr>
        <p:spPr>
          <a:xfrm>
            <a:off x="3038475" y="4648200"/>
            <a:ext cx="2794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f</a:t>
            </a:r>
            <a:endParaRPr/>
          </a:p>
        </p:txBody>
      </p:sp>
      <p:sp>
        <p:nvSpPr>
          <p:cNvPr id="297" name="Google Shape;297;p15"/>
          <p:cNvSpPr/>
          <p:nvPr/>
        </p:nvSpPr>
        <p:spPr>
          <a:xfrm>
            <a:off x="4792663" y="49530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g</a:t>
            </a:r>
            <a:endParaRPr/>
          </a:p>
        </p:txBody>
      </p:sp>
      <p:sp>
        <p:nvSpPr>
          <p:cNvPr id="298" name="Google Shape;298;p15"/>
          <p:cNvSpPr/>
          <p:nvPr/>
        </p:nvSpPr>
        <p:spPr>
          <a:xfrm>
            <a:off x="6164263" y="43434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h</a:t>
            </a:r>
            <a:endParaRPr/>
          </a:p>
        </p:txBody>
      </p:sp>
      <p:cxnSp>
        <p:nvCxnSpPr>
          <p:cNvPr id="299" name="Google Shape;299;p15"/>
          <p:cNvCxnSpPr/>
          <p:nvPr/>
        </p:nvCxnSpPr>
        <p:spPr>
          <a:xfrm>
            <a:off x="4495800" y="3124200"/>
            <a:ext cx="1588" cy="1143000"/>
          </a:xfrm>
          <a:prstGeom prst="straightConnector1">
            <a:avLst/>
          </a:prstGeom>
          <a:noFill/>
          <a:ln w="76300" cap="flat" cmpd="sng">
            <a:solidFill>
              <a:srgbClr val="000000"/>
            </a:solidFill>
            <a:prstDash val="solid"/>
            <a:miter lim="800000"/>
            <a:headEnd type="none" w="med" len="med"/>
            <a:tailEnd type="none" w="med" len="med"/>
          </a:ln>
        </p:spPr>
      </p:cxnSp>
      <p:cxnSp>
        <p:nvCxnSpPr>
          <p:cNvPr id="300" name="Google Shape;300;p15"/>
          <p:cNvCxnSpPr/>
          <p:nvPr/>
        </p:nvCxnSpPr>
        <p:spPr>
          <a:xfrm>
            <a:off x="4495800" y="3124200"/>
            <a:ext cx="1588" cy="1219200"/>
          </a:xfrm>
          <a:prstGeom prst="straightConnector1">
            <a:avLst/>
          </a:prstGeom>
          <a:noFill/>
          <a:ln w="76300" cap="flat" cmpd="sng">
            <a:solidFill>
              <a:srgbClr val="000000"/>
            </a:solidFill>
            <a:prstDash val="solid"/>
            <a:miter lim="800000"/>
            <a:headEnd type="none" w="med" len="med"/>
            <a:tailEnd type="none" w="med" len="med"/>
          </a:ln>
        </p:spPr>
      </p:cxnSp>
      <p:cxnSp>
        <p:nvCxnSpPr>
          <p:cNvPr id="301" name="Google Shape;301;p15"/>
          <p:cNvCxnSpPr/>
          <p:nvPr/>
        </p:nvCxnSpPr>
        <p:spPr>
          <a:xfrm rot="10800000">
            <a:off x="6170613" y="2589213"/>
            <a:ext cx="460375" cy="612775"/>
          </a:xfrm>
          <a:prstGeom prst="straightConnector1">
            <a:avLst/>
          </a:prstGeom>
          <a:noFill/>
          <a:ln w="76300" cap="flat" cmpd="sng">
            <a:solidFill>
              <a:srgbClr val="000000"/>
            </a:solidFill>
            <a:prstDash val="solid"/>
            <a:miter lim="800000"/>
            <a:headEnd type="none" w="med" len="med"/>
            <a:tailEnd type="triangle" w="med" len="med"/>
          </a:ln>
        </p:spPr>
      </p:cxnSp>
      <p:cxnSp>
        <p:nvCxnSpPr>
          <p:cNvPr id="302" name="Google Shape;302;p15"/>
          <p:cNvCxnSpPr/>
          <p:nvPr/>
        </p:nvCxnSpPr>
        <p:spPr>
          <a:xfrm>
            <a:off x="44958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303" name="Google Shape;303;p15"/>
          <p:cNvCxnSpPr/>
          <p:nvPr/>
        </p:nvCxnSpPr>
        <p:spPr>
          <a:xfrm>
            <a:off x="4419600" y="3124200"/>
            <a:ext cx="1588" cy="1066800"/>
          </a:xfrm>
          <a:prstGeom prst="straightConnector1">
            <a:avLst/>
          </a:prstGeom>
          <a:noFill/>
          <a:ln w="76300" cap="flat" cmpd="sng">
            <a:solidFill>
              <a:srgbClr val="000000"/>
            </a:solidFill>
            <a:prstDash val="solid"/>
            <a:miter lim="800000"/>
            <a:headEnd type="none" w="med" len="med"/>
            <a:tailEnd type="none" w="med" len="med"/>
          </a:ln>
        </p:spPr>
      </p:cxnSp>
      <p:sp>
        <p:nvSpPr>
          <p:cNvPr id="304" name="Google Shape;304;p15"/>
          <p:cNvSpPr txBox="1"/>
          <p:nvPr/>
        </p:nvSpPr>
        <p:spPr>
          <a:xfrm>
            <a:off x="0" y="1157275"/>
            <a:ext cx="2286000" cy="366600"/>
          </a:xfrm>
          <a:prstGeom prst="rect">
            <a:avLst/>
          </a:prstGeom>
          <a:no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05" name="Google Shape;305;p15"/>
          <p:cNvSpPr txBox="1"/>
          <p:nvPr/>
        </p:nvSpPr>
        <p:spPr>
          <a:xfrm>
            <a:off x="6477000" y="4343400"/>
            <a:ext cx="2286000" cy="157645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7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crescent</a:t>
            </a:r>
            <a:endParaRPr u="sng" dirty="0"/>
          </a:p>
          <a:p>
            <a:pPr marL="0" marR="0" lvl="0" indent="0" algn="l" rtl="0">
              <a:lnSpc>
                <a:spcPct val="7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3am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9am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3pm</a:t>
            </a:r>
            <a:endParaRPr dirty="0"/>
          </a:p>
        </p:txBody>
      </p:sp>
      <p:sp>
        <p:nvSpPr>
          <p:cNvPr id="306" name="Google Shape;306;p15"/>
          <p:cNvSpPr txBox="1"/>
          <p:nvPr/>
        </p:nvSpPr>
        <p:spPr>
          <a:xfrm>
            <a:off x="6859588" y="1027113"/>
            <a:ext cx="2173287" cy="925512"/>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1">
                <a:solidFill>
                  <a:srgbClr val="006600"/>
                </a:solidFill>
                <a:latin typeface="Arial"/>
                <a:ea typeface="Arial"/>
                <a:cs typeface="Arial"/>
                <a:sym typeface="Arial"/>
              </a:rPr>
              <a:t>Viewed from above Earth's north pole</a:t>
            </a:r>
            <a:endParaRPr/>
          </a:p>
        </p:txBody>
      </p:sp>
      <p:sp>
        <p:nvSpPr>
          <p:cNvPr id="307" name="Google Shape;307;p15"/>
          <p:cNvSpPr txBox="1"/>
          <p:nvPr/>
        </p:nvSpPr>
        <p:spPr>
          <a:xfrm>
            <a:off x="4495800" y="3505200"/>
            <a:ext cx="304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a:solidFill>
                  <a:srgbClr val="006600"/>
                </a:solidFill>
                <a:latin typeface="Arial"/>
                <a:ea typeface="Arial"/>
                <a:cs typeface="Arial"/>
                <a:sym typeface="Arial"/>
              </a:rPr>
              <a:t>N</a:t>
            </a:r>
            <a:endParaRPr/>
          </a:p>
        </p:txBody>
      </p:sp>
      <p:cxnSp>
        <p:nvCxnSpPr>
          <p:cNvPr id="308" name="Google Shape;308;p15"/>
          <p:cNvCxnSpPr/>
          <p:nvPr/>
        </p:nvCxnSpPr>
        <p:spPr>
          <a:xfrm rot="10800000" flipH="1">
            <a:off x="4678363" y="4003675"/>
            <a:ext cx="427037" cy="290513"/>
          </a:xfrm>
          <a:prstGeom prst="straightConnector1">
            <a:avLst/>
          </a:prstGeom>
          <a:noFill/>
          <a:ln w="38150" cap="flat" cmpd="sng">
            <a:solidFill>
              <a:srgbClr val="000000"/>
            </a:solidFill>
            <a:prstDash val="solid"/>
            <a:miter lim="800000"/>
            <a:headEnd type="none" w="med" len="med"/>
            <a:tailEnd type="triangle" w="med" len="med"/>
          </a:ln>
        </p:spPr>
      </p:cxnSp>
      <p:cxnSp>
        <p:nvCxnSpPr>
          <p:cNvPr id="309" name="Google Shape;309;p15"/>
          <p:cNvCxnSpPr/>
          <p:nvPr/>
        </p:nvCxnSpPr>
        <p:spPr>
          <a:xfrm rot="10800000" flipH="1">
            <a:off x="5121275" y="3529013"/>
            <a:ext cx="6350" cy="406400"/>
          </a:xfrm>
          <a:prstGeom prst="straightConnector1">
            <a:avLst/>
          </a:prstGeom>
          <a:noFill/>
          <a:ln w="38150" cap="flat" cmpd="sng">
            <a:solidFill>
              <a:srgbClr val="000000"/>
            </a:solidFill>
            <a:prstDash val="solid"/>
            <a:miter lim="800000"/>
            <a:headEnd type="none" w="med" len="med"/>
            <a:tailEnd type="triangle" w="med" len="med"/>
          </a:ln>
        </p:spPr>
      </p:cxnSp>
      <p:sp>
        <p:nvSpPr>
          <p:cNvPr id="310" name="Google Shape;310;p15"/>
          <p:cNvSpPr txBox="1"/>
          <p:nvPr/>
        </p:nvSpPr>
        <p:spPr>
          <a:xfrm>
            <a:off x="3886200" y="6265862"/>
            <a:ext cx="1905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1" i="1">
                <a:solidFill>
                  <a:schemeClr val="accent2"/>
                </a:solidFill>
                <a:latin typeface="Arial"/>
                <a:ea typeface="Arial"/>
                <a:cs typeface="Arial"/>
                <a:sym typeface="Arial"/>
              </a:rPr>
              <a:t>Not to scale!</a:t>
            </a:r>
            <a:endParaRPr/>
          </a:p>
        </p:txBody>
      </p:sp>
      <p:sp>
        <p:nvSpPr>
          <p:cNvPr id="311" name="Google Shape;311;p15"/>
          <p:cNvSpPr txBox="1"/>
          <p:nvPr/>
        </p:nvSpPr>
        <p:spPr>
          <a:xfrm>
            <a:off x="5348288" y="3527425"/>
            <a:ext cx="9144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noon</a:t>
            </a:r>
            <a:endParaRPr/>
          </a:p>
        </p:txBody>
      </p:sp>
      <p:sp>
        <p:nvSpPr>
          <p:cNvPr id="312" name="Google Shape;312;p15"/>
          <p:cNvSpPr txBox="1"/>
          <p:nvPr/>
        </p:nvSpPr>
        <p:spPr>
          <a:xfrm>
            <a:off x="2868613" y="3503613"/>
            <a:ext cx="12382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Midnight </a:t>
            </a:r>
            <a:endParaRPr/>
          </a:p>
        </p:txBody>
      </p:sp>
      <p:sp>
        <p:nvSpPr>
          <p:cNvPr id="313" name="Google Shape;313;p15"/>
          <p:cNvSpPr txBox="1"/>
          <p:nvPr/>
        </p:nvSpPr>
        <p:spPr>
          <a:xfrm>
            <a:off x="4276725" y="2633663"/>
            <a:ext cx="628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6pm</a:t>
            </a:r>
            <a:endParaRPr/>
          </a:p>
        </p:txBody>
      </p:sp>
      <p:sp>
        <p:nvSpPr>
          <p:cNvPr id="314" name="Google Shape;314;p15"/>
          <p:cNvSpPr txBox="1"/>
          <p:nvPr/>
        </p:nvSpPr>
        <p:spPr>
          <a:xfrm>
            <a:off x="4316413" y="4381500"/>
            <a:ext cx="75088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6am</a:t>
            </a:r>
            <a:endParaRPr/>
          </a:p>
        </p:txBody>
      </p:sp>
      <p:sp>
        <p:nvSpPr>
          <p:cNvPr id="315" name="Google Shape;315;p15"/>
          <p:cNvSpPr txBox="1"/>
          <p:nvPr/>
        </p:nvSpPr>
        <p:spPr>
          <a:xfrm>
            <a:off x="3557588" y="2940050"/>
            <a:ext cx="7191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9pm</a:t>
            </a:r>
            <a:endParaRPr/>
          </a:p>
        </p:txBody>
      </p:sp>
      <p:sp>
        <p:nvSpPr>
          <p:cNvPr id="316" name="Google Shape;316;p15"/>
          <p:cNvSpPr txBox="1"/>
          <p:nvPr/>
        </p:nvSpPr>
        <p:spPr>
          <a:xfrm>
            <a:off x="3562350" y="4137025"/>
            <a:ext cx="6477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3am</a:t>
            </a:r>
            <a:endParaRPr/>
          </a:p>
        </p:txBody>
      </p:sp>
      <p:sp>
        <p:nvSpPr>
          <p:cNvPr id="317" name="Google Shape;317;p15"/>
          <p:cNvSpPr txBox="1"/>
          <p:nvPr/>
        </p:nvSpPr>
        <p:spPr>
          <a:xfrm>
            <a:off x="5037138" y="2922588"/>
            <a:ext cx="703262"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3pm</a:t>
            </a:r>
            <a:endParaRPr/>
          </a:p>
        </p:txBody>
      </p:sp>
      <p:sp>
        <p:nvSpPr>
          <p:cNvPr id="318" name="Google Shape;318;p15"/>
          <p:cNvSpPr txBox="1"/>
          <p:nvPr/>
        </p:nvSpPr>
        <p:spPr>
          <a:xfrm>
            <a:off x="5086350" y="4125913"/>
            <a:ext cx="6477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9am</a:t>
            </a:r>
            <a:endParaRPr/>
          </a:p>
        </p:txBody>
      </p:sp>
      <p:sp>
        <p:nvSpPr>
          <p:cNvPr id="319" name="Google Shape;319;p15"/>
          <p:cNvSpPr txBox="1"/>
          <p:nvPr/>
        </p:nvSpPr>
        <p:spPr>
          <a:xfrm>
            <a:off x="7086600" y="3503614"/>
            <a:ext cx="760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New</a:t>
            </a:r>
            <a:endParaRPr/>
          </a:p>
        </p:txBody>
      </p:sp>
      <p:sp>
        <p:nvSpPr>
          <p:cNvPr id="320" name="Google Shape;320;p15"/>
          <p:cNvSpPr/>
          <p:nvPr/>
        </p:nvSpPr>
        <p:spPr>
          <a:xfrm>
            <a:off x="6240463" y="2153999"/>
            <a:ext cx="1881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crescent</a:t>
            </a:r>
            <a:endParaRPr/>
          </a:p>
        </p:txBody>
      </p:sp>
      <p:sp>
        <p:nvSpPr>
          <p:cNvPr id="321" name="Google Shape;321;p15"/>
          <p:cNvSpPr/>
          <p:nvPr/>
        </p:nvSpPr>
        <p:spPr>
          <a:xfrm>
            <a:off x="3849765" y="1930795"/>
            <a:ext cx="14285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First quarter</a:t>
            </a:r>
            <a:endParaRPr/>
          </a:p>
        </p:txBody>
      </p:sp>
      <p:sp>
        <p:nvSpPr>
          <p:cNvPr id="322" name="Google Shape;322;p15"/>
          <p:cNvSpPr/>
          <p:nvPr/>
        </p:nvSpPr>
        <p:spPr>
          <a:xfrm>
            <a:off x="2530578" y="2404031"/>
            <a:ext cx="1817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gibbous</a:t>
            </a:r>
            <a:endParaRPr/>
          </a:p>
        </p:txBody>
      </p:sp>
      <p:sp>
        <p:nvSpPr>
          <p:cNvPr id="323" name="Google Shape;323;p15"/>
          <p:cNvSpPr/>
          <p:nvPr/>
        </p:nvSpPr>
        <p:spPr>
          <a:xfrm>
            <a:off x="1360018" y="3897325"/>
            <a:ext cx="55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Full</a:t>
            </a:r>
            <a:endParaRPr/>
          </a:p>
        </p:txBody>
      </p:sp>
      <p:sp>
        <p:nvSpPr>
          <p:cNvPr id="324" name="Google Shape;324;p15"/>
          <p:cNvSpPr/>
          <p:nvPr/>
        </p:nvSpPr>
        <p:spPr>
          <a:xfrm>
            <a:off x="3886763" y="5779828"/>
            <a:ext cx="1505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Third quarter</a:t>
            </a:r>
            <a:endParaRPr/>
          </a:p>
        </p:txBody>
      </p:sp>
      <p:sp>
        <p:nvSpPr>
          <p:cNvPr id="325" name="Google Shape;325;p15"/>
          <p:cNvSpPr txBox="1"/>
          <p:nvPr/>
        </p:nvSpPr>
        <p:spPr>
          <a:xfrm>
            <a:off x="-49200" y="-23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3810000" y="228600"/>
            <a:ext cx="5181600" cy="5334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u="sng" dirty="0">
                <a:solidFill>
                  <a:schemeClr val="accent2"/>
                </a:solidFill>
              </a:rPr>
              <a:t>Moon goes in Earth’s shadow</a:t>
            </a:r>
            <a:endParaRPr dirty="0"/>
          </a:p>
        </p:txBody>
      </p:sp>
      <p:pic>
        <p:nvPicPr>
          <p:cNvPr id="333" name="Google Shape;333;p16"/>
          <p:cNvPicPr preferRelativeResize="0"/>
          <p:nvPr/>
        </p:nvPicPr>
        <p:blipFill rotWithShape="1">
          <a:blip r:embed="rId3">
            <a:alphaModFix/>
          </a:blip>
          <a:srcRect/>
          <a:stretch/>
        </p:blipFill>
        <p:spPr>
          <a:xfrm>
            <a:off x="88900" y="993775"/>
            <a:ext cx="8966200" cy="4868863"/>
          </a:xfrm>
          <a:prstGeom prst="rect">
            <a:avLst/>
          </a:prstGeom>
          <a:noFill/>
          <a:ln>
            <a:noFill/>
          </a:ln>
        </p:spPr>
      </p:pic>
      <p:sp>
        <p:nvSpPr>
          <p:cNvPr id="334" name="Google Shape;334;p16"/>
          <p:cNvSpPr txBox="1"/>
          <p:nvPr/>
        </p:nvSpPr>
        <p:spPr>
          <a:xfrm>
            <a:off x="0" y="352486"/>
            <a:ext cx="3967843" cy="525401"/>
          </a:xfrm>
          <a:prstGeom prst="rect">
            <a:avLst/>
          </a:prstGeom>
          <a:solidFill>
            <a:srgbClr val="FF00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0000"/>
                </a:solidFill>
                <a:latin typeface="Arial"/>
                <a:ea typeface="Arial"/>
                <a:cs typeface="Arial"/>
                <a:sym typeface="Arial"/>
              </a:rPr>
              <a:t> Lunar Eclipses:</a:t>
            </a:r>
            <a:endParaRPr dirty="0"/>
          </a:p>
        </p:txBody>
      </p:sp>
      <p:sp>
        <p:nvSpPr>
          <p:cNvPr id="335" name="Google Shape;335;p16"/>
          <p:cNvSpPr txBox="1"/>
          <p:nvPr/>
        </p:nvSpPr>
        <p:spPr>
          <a:xfrm>
            <a:off x="207962" y="5889626"/>
            <a:ext cx="8612187" cy="833178"/>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Moon's orbit is INCLINED by 5 deg with respect to plane of Earth's orbit, so eclipses only possible ~2x per year</a:t>
            </a:r>
            <a:endParaRPr/>
          </a:p>
        </p:txBody>
      </p:sp>
      <p:sp>
        <p:nvSpPr>
          <p:cNvPr id="336" name="Google Shape;336;p16"/>
          <p:cNvSpPr txBox="1"/>
          <p:nvPr/>
        </p:nvSpPr>
        <p:spPr>
          <a:xfrm>
            <a:off x="2133600" y="1143000"/>
            <a:ext cx="3657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1" i="1">
                <a:solidFill>
                  <a:srgbClr val="FFFFFF"/>
                </a:solidFill>
                <a:latin typeface="Arial"/>
                <a:ea typeface="Arial"/>
                <a:cs typeface="Arial"/>
                <a:sym typeface="Arial"/>
              </a:rPr>
              <a:t>Only happens at </a:t>
            </a:r>
            <a:r>
              <a:rPr lang="en-US" sz="2400" b="1" i="1">
                <a:solidFill>
                  <a:srgbClr val="FFFF00"/>
                </a:solidFill>
                <a:latin typeface="Arial"/>
                <a:ea typeface="Arial"/>
                <a:cs typeface="Arial"/>
                <a:sym typeface="Arial"/>
              </a:rPr>
              <a:t>Full Moon</a:t>
            </a:r>
            <a:endParaRPr sz="1800" b="1" i="1">
              <a:solidFill>
                <a:srgbClr val="FFFF00"/>
              </a:solidFill>
              <a:latin typeface="Arial"/>
              <a:ea typeface="Arial"/>
              <a:cs typeface="Arial"/>
              <a:sym typeface="Arial"/>
            </a:endParaRPr>
          </a:p>
        </p:txBody>
      </p:sp>
      <p:sp>
        <p:nvSpPr>
          <p:cNvPr id="337" name="Google Shape;337;p16"/>
          <p:cNvSpPr txBox="1"/>
          <p:nvPr/>
        </p:nvSpPr>
        <p:spPr>
          <a:xfrm>
            <a:off x="1593850" y="4610825"/>
            <a:ext cx="5334000" cy="403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000" b="1" dirty="0">
                <a:solidFill>
                  <a:srgbClr val="FFFF00"/>
                </a:solidFill>
                <a:latin typeface="Arial"/>
                <a:ea typeface="Arial"/>
                <a:cs typeface="Arial"/>
                <a:sym typeface="Arial"/>
              </a:rPr>
              <a:t>True scale</a:t>
            </a:r>
            <a:r>
              <a:rPr lang="en-US" sz="1800" dirty="0">
                <a:solidFill>
                  <a:srgbClr val="FFFF00"/>
                </a:solidFill>
                <a:latin typeface="Arial"/>
                <a:ea typeface="Arial"/>
                <a:cs typeface="Arial"/>
                <a:sym typeface="Arial"/>
              </a:rPr>
              <a:t>: Moon is ~30 Earth diameters away</a:t>
            </a:r>
            <a:endParaRPr dirty="0"/>
          </a:p>
        </p:txBody>
      </p:sp>
      <p:sp>
        <p:nvSpPr>
          <p:cNvPr id="338" name="Google Shape;338;p16"/>
          <p:cNvSpPr txBox="1"/>
          <p:nvPr/>
        </p:nvSpPr>
        <p:spPr>
          <a:xfrm>
            <a:off x="1975757" y="3187007"/>
            <a:ext cx="5715000" cy="898323"/>
          </a:xfrm>
          <a:prstGeom prst="rect">
            <a:avLst/>
          </a:prstGeom>
          <a:noFill/>
          <a:ln>
            <a:noFill/>
          </a:ln>
        </p:spPr>
        <p:txBody>
          <a:bodyPr spcFirstLastPara="1" wrap="square" lIns="91425" tIns="45700" rIns="91425" bIns="45700" anchor="t" anchorCtr="0">
            <a:spAutoFit/>
          </a:bodyPr>
          <a:lstStyle/>
          <a:p>
            <a:pPr marL="0" marR="0" lvl="0" indent="0" algn="l" rtl="0">
              <a:lnSpc>
                <a:spcPct val="97000"/>
              </a:lnSpc>
              <a:spcBef>
                <a:spcPts val="0"/>
              </a:spcBef>
              <a:spcAft>
                <a:spcPts val="0"/>
              </a:spcAft>
              <a:buClr>
                <a:srgbClr val="000000"/>
              </a:buClr>
              <a:buSzPts val="1800"/>
              <a:buFont typeface="Arial"/>
              <a:buNone/>
            </a:pPr>
            <a:r>
              <a:rPr lang="en-US" sz="1800">
                <a:solidFill>
                  <a:schemeClr val="lt1"/>
                </a:solidFill>
                <a:latin typeface="Arial"/>
                <a:ea typeface="Arial"/>
                <a:cs typeface="Arial"/>
                <a:sym typeface="Arial"/>
              </a:rPr>
              <a:t>Next lunar eclipses visible in KY: 28 Oct 2023 (partial), 24 Mar 2024 (penumbral), 17 Sep 2024 (partial), 13 Mar 2025 (</a:t>
            </a:r>
            <a:r>
              <a:rPr lang="en-US" sz="1800" b="1" i="1" u="sng">
                <a:solidFill>
                  <a:srgbClr val="FFFF00"/>
                </a:solidFill>
                <a:latin typeface="Arial"/>
                <a:ea typeface="Arial"/>
                <a:cs typeface="Arial"/>
                <a:sym typeface="Arial"/>
              </a:rPr>
              <a:t>TOTAL</a:t>
            </a:r>
            <a:r>
              <a:rPr lang="en-US" sz="1800">
                <a:solidFill>
                  <a:schemeClr val="lt1"/>
                </a:solidFill>
                <a:latin typeface="Arial"/>
                <a:ea typeface="Arial"/>
                <a:cs typeface="Arial"/>
                <a:sym typeface="Arial"/>
              </a:rPr>
              <a:t>), 3 Mar 2026 (total-western US)</a:t>
            </a:r>
            <a:endParaRPr/>
          </a:p>
        </p:txBody>
      </p:sp>
      <p:sp>
        <p:nvSpPr>
          <p:cNvPr id="339" name="Google Shape;339;p16"/>
          <p:cNvSpPr/>
          <p:nvPr/>
        </p:nvSpPr>
        <p:spPr>
          <a:xfrm>
            <a:off x="753586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40" name="Google Shape;340;p16"/>
          <p:cNvSpPr txBox="1"/>
          <p:nvPr/>
        </p:nvSpPr>
        <p:spPr>
          <a:xfrm>
            <a:off x="6927850" y="1157288"/>
            <a:ext cx="1524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1800"/>
              <a:buFont typeface="Arial"/>
              <a:buNone/>
            </a:pPr>
            <a:r>
              <a:rPr lang="en-US" sz="1800" b="1" i="1">
                <a:solidFill>
                  <a:srgbClr val="FFC000"/>
                </a:solidFill>
                <a:latin typeface="Arial"/>
                <a:ea typeface="Arial"/>
                <a:cs typeface="Arial"/>
                <a:sym typeface="Arial"/>
              </a:rPr>
              <a:t>Not to scale!</a:t>
            </a:r>
            <a:endParaRPr/>
          </a:p>
        </p:txBody>
      </p:sp>
      <p:sp>
        <p:nvSpPr>
          <p:cNvPr id="341" name="Google Shape;341;p16"/>
          <p:cNvSpPr txBox="1"/>
          <p:nvPr/>
        </p:nvSpPr>
        <p:spPr>
          <a:xfrm>
            <a:off x="-15101" y="73449"/>
            <a:ext cx="3982943" cy="400079"/>
          </a:xfrm>
          <a:prstGeom prst="rect">
            <a:avLst/>
          </a:prstGeom>
          <a:solidFill>
            <a:srgbClr val="FF0000"/>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1F1DF7AE-CBC5-454F-8E65-3B27580E814D}"/>
              </a:ext>
            </a:extLst>
          </p:cNvPr>
          <p:cNvSpPr/>
          <p:nvPr/>
        </p:nvSpPr>
        <p:spPr>
          <a:xfrm>
            <a:off x="1923531" y="5149246"/>
            <a:ext cx="2590524" cy="523220"/>
          </a:xfrm>
          <a:prstGeom prst="rect">
            <a:avLst/>
          </a:prstGeom>
        </p:spPr>
        <p:txBody>
          <a:bodyPr wrap="square">
            <a:spAutoFit/>
          </a:bodyPr>
          <a:lstStyle/>
          <a:p>
            <a:r>
              <a:rPr lang="en-US" b="1" dirty="0">
                <a:solidFill>
                  <a:srgbClr val="E2C4F1"/>
                </a:solidFill>
              </a:rPr>
              <a:t>Part of a lunar eclipse from space, 15” </a:t>
            </a:r>
            <a:r>
              <a:rPr lang="en-US" b="1" dirty="0">
                <a:solidFill>
                  <a:srgbClr val="E2C4F1"/>
                </a:solidFill>
                <a:hlinkClick r:id="rId4">
                  <a:extLst>
                    <a:ext uri="{A12FA001-AC4F-418D-AE19-62706E023703}">
                      <ahyp:hlinkClr xmlns:ahyp="http://schemas.microsoft.com/office/drawing/2018/hyperlinkcolor" val="tx"/>
                    </a:ext>
                  </a:extLst>
                </a:hlinkClick>
              </a:rPr>
              <a:t>VIDEO</a:t>
            </a:r>
            <a:r>
              <a:rPr lang="en-US" b="1" dirty="0">
                <a:solidFill>
                  <a:srgbClr val="E2C4F1"/>
                </a:solidFill>
              </a:rPr>
              <a:t>, NASA</a:t>
            </a:r>
          </a:p>
        </p:txBody>
      </p:sp>
      <p:cxnSp>
        <p:nvCxnSpPr>
          <p:cNvPr id="5" name="Straight Arrow Connector 4">
            <a:extLst>
              <a:ext uri="{FF2B5EF4-FFF2-40B4-BE49-F238E27FC236}">
                <a16:creationId xmlns:a16="http://schemas.microsoft.com/office/drawing/2014/main" id="{EC52B7BD-4768-E549-AFA3-4542AB4A8A1D}"/>
              </a:ext>
            </a:extLst>
          </p:cNvPr>
          <p:cNvCxnSpPr>
            <a:cxnSpLocks/>
          </p:cNvCxnSpPr>
          <p:nvPr/>
        </p:nvCxnSpPr>
        <p:spPr>
          <a:xfrm flipH="1" flipV="1">
            <a:off x="7264464" y="5177976"/>
            <a:ext cx="862808" cy="12396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15100" y="0"/>
            <a:ext cx="8700313"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Eclipses: Happen Often</a:t>
            </a:r>
            <a:endParaRPr dirty="0"/>
          </a:p>
        </p:txBody>
      </p:sp>
      <p:pic>
        <p:nvPicPr>
          <p:cNvPr id="347" name="Google Shape;347;p17"/>
          <p:cNvPicPr preferRelativeResize="0"/>
          <p:nvPr/>
        </p:nvPicPr>
        <p:blipFill rotWithShape="1">
          <a:blip r:embed="rId3">
            <a:alphaModFix/>
          </a:blip>
          <a:srcRect/>
          <a:stretch/>
        </p:blipFill>
        <p:spPr>
          <a:xfrm>
            <a:off x="762000" y="1676400"/>
            <a:ext cx="3429000" cy="3429000"/>
          </a:xfrm>
          <a:prstGeom prst="rect">
            <a:avLst/>
          </a:prstGeom>
          <a:noFill/>
          <a:ln>
            <a:noFill/>
          </a:ln>
        </p:spPr>
      </p:pic>
      <p:pic>
        <p:nvPicPr>
          <p:cNvPr id="348" name="Google Shape;348;p17"/>
          <p:cNvPicPr preferRelativeResize="0"/>
          <p:nvPr/>
        </p:nvPicPr>
        <p:blipFill rotWithShape="1">
          <a:blip r:embed="rId4">
            <a:alphaModFix/>
          </a:blip>
          <a:srcRect/>
          <a:stretch/>
        </p:blipFill>
        <p:spPr>
          <a:xfrm>
            <a:off x="4952206" y="1777484"/>
            <a:ext cx="990600" cy="990600"/>
          </a:xfrm>
          <a:prstGeom prst="rect">
            <a:avLst/>
          </a:prstGeom>
          <a:noFill/>
          <a:ln>
            <a:noFill/>
          </a:ln>
        </p:spPr>
      </p:pic>
      <p:sp>
        <p:nvSpPr>
          <p:cNvPr id="349" name="Google Shape;349;p17"/>
          <p:cNvSpPr txBox="1"/>
          <p:nvPr/>
        </p:nvSpPr>
        <p:spPr>
          <a:xfrm>
            <a:off x="381000" y="5334000"/>
            <a:ext cx="3810000" cy="13234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EARTH</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2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2 thumbnails </a:t>
            </a:r>
            <a:r>
              <a:rPr lang="en-US" sz="2000" b="1">
                <a:solidFill>
                  <a:srgbClr val="002060"/>
                </a:solidFill>
                <a:latin typeface="Arial"/>
                <a:ea typeface="Arial"/>
                <a:cs typeface="Arial"/>
                <a:sym typeface="Arial"/>
              </a:rPr>
              <a:t>at arm’s length</a:t>
            </a:r>
            <a:endParaRPr/>
          </a:p>
        </p:txBody>
      </p:sp>
      <p:sp>
        <p:nvSpPr>
          <p:cNvPr id="350" name="Google Shape;350;p17"/>
          <p:cNvSpPr/>
          <p:nvPr/>
        </p:nvSpPr>
        <p:spPr>
          <a:xfrm>
            <a:off x="4571206" y="2963636"/>
            <a:ext cx="2667000" cy="163121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SUN</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0.5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pinky fingernail </a:t>
            </a:r>
            <a:r>
              <a:rPr lang="en-US" sz="2000" b="1">
                <a:solidFill>
                  <a:srgbClr val="002060"/>
                </a:solidFill>
                <a:latin typeface="Arial"/>
                <a:ea typeface="Arial"/>
                <a:cs typeface="Arial"/>
                <a:sym typeface="Arial"/>
              </a:rPr>
              <a:t>at arm’s length</a:t>
            </a:r>
            <a:endParaRPr/>
          </a:p>
        </p:txBody>
      </p:sp>
      <p:sp>
        <p:nvSpPr>
          <p:cNvPr id="351" name="Google Shape;351;p17"/>
          <p:cNvSpPr txBox="1"/>
          <p:nvPr/>
        </p:nvSpPr>
        <p:spPr>
          <a:xfrm>
            <a:off x="3554186" y="1777484"/>
            <a:ext cx="609600"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   </a:t>
            </a:r>
            <a:endParaRPr/>
          </a:p>
        </p:txBody>
      </p:sp>
      <p:sp>
        <p:nvSpPr>
          <p:cNvPr id="352" name="Google Shape;352;p17"/>
          <p:cNvSpPr txBox="1"/>
          <p:nvPr/>
        </p:nvSpPr>
        <p:spPr>
          <a:xfrm>
            <a:off x="4343400" y="4790404"/>
            <a:ext cx="4341813"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rgbClr val="0070C0"/>
                </a:solidFill>
                <a:latin typeface="Arial"/>
                <a:ea typeface="Arial"/>
                <a:cs typeface="Arial"/>
                <a:sym typeface="Arial"/>
              </a:rPr>
              <a:t>As seen from Moon: if Earth is </a:t>
            </a:r>
            <a:r>
              <a:rPr lang="en-US" sz="2000" b="1" i="1" dirty="0">
                <a:solidFill>
                  <a:schemeClr val="dk1"/>
                </a:solidFill>
                <a:latin typeface="Arial"/>
                <a:ea typeface="Arial"/>
                <a:cs typeface="Arial"/>
                <a:sym typeface="Arial"/>
              </a:rPr>
              <a:t>within 1.75 </a:t>
            </a:r>
            <a:r>
              <a:rPr lang="en-US" sz="2000" b="1" i="1" dirty="0" err="1">
                <a:solidFill>
                  <a:schemeClr val="dk1"/>
                </a:solidFill>
                <a:latin typeface="Arial"/>
                <a:ea typeface="Arial"/>
                <a:cs typeface="Arial"/>
                <a:sym typeface="Arial"/>
              </a:rPr>
              <a:t>deg</a:t>
            </a:r>
            <a:r>
              <a:rPr lang="en-US" sz="2000" b="1" i="1" dirty="0">
                <a:solidFill>
                  <a:schemeClr val="dk1"/>
                </a:solidFill>
                <a:latin typeface="Arial"/>
                <a:ea typeface="Arial"/>
                <a:cs typeface="Arial"/>
                <a:sym typeface="Arial"/>
              </a:rPr>
              <a:t> </a:t>
            </a:r>
            <a:r>
              <a:rPr lang="en-US" sz="2000" b="1" i="1" dirty="0">
                <a:solidFill>
                  <a:srgbClr val="0070C0"/>
                </a:solidFill>
                <a:latin typeface="Arial"/>
                <a:ea typeface="Arial"/>
                <a:cs typeface="Arial"/>
                <a:sym typeface="Arial"/>
              </a:rPr>
              <a:t>of Sun, Earth covers the Sun (if Moon is in right place)</a:t>
            </a:r>
            <a:endParaRPr dirty="0"/>
          </a:p>
          <a:p>
            <a:pPr marL="0" marR="0" lvl="0" indent="0" algn="l" rtl="0">
              <a:spcBef>
                <a:spcPts val="0"/>
              </a:spcBef>
              <a:spcAft>
                <a:spcPts val="0"/>
              </a:spcAft>
              <a:buNone/>
            </a:pPr>
            <a:r>
              <a:rPr lang="en-US" sz="2400" b="1" i="1" dirty="0">
                <a:solidFill>
                  <a:schemeClr val="dk1"/>
                </a:solidFill>
                <a:latin typeface="Arial"/>
                <a:ea typeface="Arial"/>
                <a:cs typeface="Arial"/>
                <a:sym typeface="Wingdings" pitchFamily="2" charset="2"/>
              </a:rPr>
              <a:t></a:t>
            </a:r>
            <a:r>
              <a:rPr lang="en-US" sz="2400" b="1" i="1" dirty="0">
                <a:solidFill>
                  <a:schemeClr val="dk1"/>
                </a:solidFill>
                <a:latin typeface="Arial"/>
                <a:ea typeface="Arial"/>
                <a:cs typeface="Arial"/>
                <a:sym typeface="Arial"/>
              </a:rPr>
              <a:t> Lunar Eclipses common!</a:t>
            </a:r>
            <a:endParaRPr sz="2400" b="1" i="1" dirty="0">
              <a:solidFill>
                <a:schemeClr val="dk1"/>
              </a:solidFill>
              <a:latin typeface="Arial"/>
              <a:ea typeface="Arial"/>
              <a:cs typeface="Arial"/>
              <a:sym typeface="Arial"/>
            </a:endParaRPr>
          </a:p>
        </p:txBody>
      </p:sp>
      <p:sp>
        <p:nvSpPr>
          <p:cNvPr id="353" name="Google Shape;353;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a:stretch/>
        </p:blipFill>
        <p:spPr>
          <a:xfrm>
            <a:off x="6419179" y="1501118"/>
            <a:ext cx="2718468" cy="2718468"/>
          </a:xfrm>
          <a:prstGeom prst="rect">
            <a:avLst/>
          </a:prstGeom>
          <a:noFill/>
          <a:ln>
            <a:noFill/>
          </a:ln>
        </p:spPr>
      </p:pic>
      <p:pic>
        <p:nvPicPr>
          <p:cNvPr id="360" name="Google Shape;360;p18"/>
          <p:cNvPicPr preferRelativeResize="0"/>
          <p:nvPr/>
        </p:nvPicPr>
        <p:blipFill rotWithShape="1">
          <a:blip r:embed="rId3">
            <a:alphaModFix/>
          </a:blip>
          <a:srcRect/>
          <a:stretch/>
        </p:blipFill>
        <p:spPr>
          <a:xfrm>
            <a:off x="3374112" y="1364960"/>
            <a:ext cx="3054640" cy="3054640"/>
          </a:xfrm>
          <a:prstGeom prst="rect">
            <a:avLst/>
          </a:prstGeom>
          <a:noFill/>
          <a:ln>
            <a:noFill/>
          </a:ln>
        </p:spPr>
      </p:pic>
      <p:pic>
        <p:nvPicPr>
          <p:cNvPr id="361" name="Google Shape;361;p18"/>
          <p:cNvPicPr preferRelativeResize="0"/>
          <p:nvPr/>
        </p:nvPicPr>
        <p:blipFill rotWithShape="1">
          <a:blip r:embed="rId4">
            <a:alphaModFix/>
          </a:blip>
          <a:srcRect/>
          <a:stretch/>
        </p:blipFill>
        <p:spPr>
          <a:xfrm>
            <a:off x="838200" y="2642457"/>
            <a:ext cx="1432807" cy="1073222"/>
          </a:xfrm>
          <a:prstGeom prst="rect">
            <a:avLst/>
          </a:prstGeom>
          <a:noFill/>
          <a:ln>
            <a:noFill/>
          </a:ln>
        </p:spPr>
      </p:pic>
      <p:sp>
        <p:nvSpPr>
          <p:cNvPr id="362" name="Google Shape;362;p18"/>
          <p:cNvSpPr txBox="1">
            <a:spLocks noGrp="1"/>
          </p:cNvSpPr>
          <p:nvPr>
            <p:ph type="title"/>
          </p:nvPr>
        </p:nvSpPr>
        <p:spPr>
          <a:xfrm>
            <a:off x="0" y="0"/>
            <a:ext cx="9144000" cy="127172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Sun’s and Earth’s angular sizes from Moon</a:t>
            </a:r>
            <a:endParaRPr dirty="0"/>
          </a:p>
        </p:txBody>
      </p:sp>
      <p:sp>
        <p:nvSpPr>
          <p:cNvPr id="363" name="Google Shape;363;p18"/>
          <p:cNvSpPr txBox="1">
            <a:spLocks noGrp="1"/>
          </p:cNvSpPr>
          <p:nvPr>
            <p:ph type="body" idx="1"/>
          </p:nvPr>
        </p:nvSpPr>
        <p:spPr>
          <a:xfrm>
            <a:off x="266700" y="4563335"/>
            <a:ext cx="8494713" cy="19627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dirty="0"/>
              <a:t>Sun 1.7% BIGGER </a:t>
            </a:r>
            <a:r>
              <a:rPr lang="en-US" sz="2000" dirty="0"/>
              <a:t>when Earth at Perihelion (Jan. 2) than average, </a:t>
            </a:r>
            <a:r>
              <a:rPr lang="en-US" sz="2000" b="1" dirty="0"/>
              <a:t>1.7% SMALLER </a:t>
            </a:r>
            <a:r>
              <a:rPr lang="en-US" sz="2000" dirty="0"/>
              <a:t>at Aphelion</a:t>
            </a:r>
            <a:endParaRPr dirty="0"/>
          </a:p>
          <a:p>
            <a:pPr marL="341313" lvl="0" indent="-341313" algn="l" rtl="0">
              <a:lnSpc>
                <a:spcPct val="97000"/>
              </a:lnSpc>
              <a:spcBef>
                <a:spcPts val="800"/>
              </a:spcBef>
              <a:spcAft>
                <a:spcPts val="0"/>
              </a:spcAft>
              <a:buSzPts val="2000"/>
              <a:buChar char="•"/>
            </a:pPr>
            <a:r>
              <a:rPr lang="en-US" sz="2000" b="1" dirty="0"/>
              <a:t>Earth appears 5.5% BIGGER </a:t>
            </a:r>
            <a:r>
              <a:rPr lang="en-US" sz="2000" dirty="0"/>
              <a:t>at Moon’s Perigee than average, 5.5% SMALLER at Moon’s Apogee</a:t>
            </a:r>
            <a:endParaRPr dirty="0"/>
          </a:p>
          <a:p>
            <a:pPr marL="341313" lvl="0" indent="-341313" algn="l" rtl="0">
              <a:lnSpc>
                <a:spcPct val="97000"/>
              </a:lnSpc>
              <a:spcBef>
                <a:spcPts val="800"/>
              </a:spcBef>
              <a:spcAft>
                <a:spcPts val="0"/>
              </a:spcAft>
              <a:buSzPts val="2400"/>
              <a:buChar char="•"/>
            </a:pPr>
            <a:r>
              <a:rPr lang="en-US" sz="2400" b="1" dirty="0"/>
              <a:t>Note: </a:t>
            </a:r>
            <a:r>
              <a:rPr lang="en-US" sz="2000" b="1" i="1" dirty="0">
                <a:solidFill>
                  <a:srgbClr val="0070C0"/>
                </a:solidFill>
              </a:rPr>
              <a:t>Moon spends LESS TIME near perigee!</a:t>
            </a:r>
            <a:endParaRPr sz="2000" b="1" i="1" dirty="0">
              <a:solidFill>
                <a:srgbClr val="0070C0"/>
              </a:solidFill>
            </a:endParaRPr>
          </a:p>
        </p:txBody>
      </p:sp>
      <p:sp>
        <p:nvSpPr>
          <p:cNvPr id="364" name="Google Shape;364;p18"/>
          <p:cNvSpPr txBox="1"/>
          <p:nvPr/>
        </p:nvSpPr>
        <p:spPr>
          <a:xfrm>
            <a:off x="3635368" y="3850254"/>
            <a:ext cx="1927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2.01 deg</a:t>
            </a:r>
            <a:endParaRPr sz="1800">
              <a:solidFill>
                <a:srgbClr val="FFFF00"/>
              </a:solidFill>
              <a:latin typeface="Arial"/>
              <a:ea typeface="Arial"/>
              <a:cs typeface="Arial"/>
              <a:sym typeface="Arial"/>
            </a:endParaRPr>
          </a:p>
        </p:txBody>
      </p:sp>
      <p:sp>
        <p:nvSpPr>
          <p:cNvPr id="365" name="Google Shape;365;p18"/>
          <p:cNvSpPr txBox="1"/>
          <p:nvPr/>
        </p:nvSpPr>
        <p:spPr>
          <a:xfrm>
            <a:off x="6621900" y="3718568"/>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1.80 deg</a:t>
            </a:r>
            <a:endParaRPr sz="1800">
              <a:solidFill>
                <a:srgbClr val="FFFF00"/>
              </a:solidFill>
              <a:latin typeface="Arial"/>
              <a:ea typeface="Arial"/>
              <a:cs typeface="Arial"/>
              <a:sym typeface="Arial"/>
            </a:endParaRPr>
          </a:p>
        </p:txBody>
      </p:sp>
      <p:sp>
        <p:nvSpPr>
          <p:cNvPr id="366" name="Google Shape;366;p18"/>
          <p:cNvSpPr/>
          <p:nvPr/>
        </p:nvSpPr>
        <p:spPr>
          <a:xfrm>
            <a:off x="461455" y="3770175"/>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32.5 arcmin</a:t>
            </a:r>
            <a:endParaRPr/>
          </a:p>
        </p:txBody>
      </p:sp>
      <p:sp>
        <p:nvSpPr>
          <p:cNvPr id="367" name="Google Shape;367;p18"/>
          <p:cNvSpPr/>
          <p:nvPr/>
        </p:nvSpPr>
        <p:spPr>
          <a:xfrm>
            <a:off x="1679119" y="2336953"/>
            <a:ext cx="1448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31.4 arcmin</a:t>
            </a:r>
            <a:endParaRPr/>
          </a:p>
        </p:txBody>
      </p:sp>
      <p:sp>
        <p:nvSpPr>
          <p:cNvPr id="368" name="Google Shape;368;p18"/>
          <p:cNvSpPr txBox="1"/>
          <p:nvPr/>
        </p:nvSpPr>
        <p:spPr>
          <a:xfrm>
            <a:off x="3810000" y="1803196"/>
            <a:ext cx="2180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perigee</a:t>
            </a:r>
            <a:endParaRPr/>
          </a:p>
        </p:txBody>
      </p:sp>
      <p:sp>
        <p:nvSpPr>
          <p:cNvPr id="369" name="Google Shape;369;p18"/>
          <p:cNvSpPr/>
          <p:nvPr/>
        </p:nvSpPr>
        <p:spPr>
          <a:xfrm>
            <a:off x="6621900" y="1996126"/>
            <a:ext cx="18363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apogee</a:t>
            </a:r>
            <a:endParaRPr/>
          </a:p>
        </p:txBody>
      </p:sp>
      <p:sp>
        <p:nvSpPr>
          <p:cNvPr id="370" name="Google Shape;370;p18"/>
          <p:cNvSpPr txBox="1"/>
          <p:nvPr/>
        </p:nvSpPr>
        <p:spPr>
          <a:xfrm>
            <a:off x="445577" y="1364960"/>
            <a:ext cx="2541342"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Angular sizes ARE TO SCALE</a:t>
            </a:r>
            <a:endParaRPr/>
          </a:p>
        </p:txBody>
      </p:sp>
      <p:sp>
        <p:nvSpPr>
          <p:cNvPr id="371" name="Google Shape;371;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9"/>
          <p:cNvSpPr txBox="1">
            <a:spLocks noGrp="1"/>
          </p:cNvSpPr>
          <p:nvPr>
            <p:ph type="title"/>
          </p:nvPr>
        </p:nvSpPr>
        <p:spPr>
          <a:xfrm>
            <a:off x="0" y="0"/>
            <a:ext cx="8685213"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vs. Total Shadows</a:t>
            </a:r>
            <a:endParaRPr dirty="0"/>
          </a:p>
        </p:txBody>
      </p:sp>
      <p:pic>
        <p:nvPicPr>
          <p:cNvPr id="377" name="Google Shape;377;p19"/>
          <p:cNvPicPr preferRelativeResize="0"/>
          <p:nvPr/>
        </p:nvPicPr>
        <p:blipFill rotWithShape="1">
          <a:blip r:embed="rId3">
            <a:alphaModFix/>
          </a:blip>
          <a:srcRect/>
          <a:stretch/>
        </p:blipFill>
        <p:spPr>
          <a:xfrm>
            <a:off x="761206" y="1524000"/>
            <a:ext cx="7620000" cy="4000500"/>
          </a:xfrm>
          <a:prstGeom prst="rect">
            <a:avLst/>
          </a:prstGeom>
          <a:noFill/>
          <a:ln>
            <a:noFill/>
          </a:ln>
        </p:spPr>
      </p:pic>
      <p:sp>
        <p:nvSpPr>
          <p:cNvPr id="378" name="Google Shape;378;p19"/>
          <p:cNvSpPr txBox="1"/>
          <p:nvPr/>
        </p:nvSpPr>
        <p:spPr>
          <a:xfrm>
            <a:off x="457200" y="5736771"/>
            <a:ext cx="8382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Sun is an “EXTENDED SOURCE”, so a planet’s shadow is “cone-shaped”, with an outer “half-shadow”.</a:t>
            </a:r>
            <a:endParaRPr/>
          </a:p>
        </p:txBody>
      </p:sp>
      <p:sp>
        <p:nvSpPr>
          <p:cNvPr id="379" name="Google Shape;379;p19"/>
          <p:cNvSpPr txBox="1"/>
          <p:nvPr/>
        </p:nvSpPr>
        <p:spPr>
          <a:xfrm>
            <a:off x="3237706" y="4343400"/>
            <a:ext cx="266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Not to scale!</a:t>
            </a:r>
            <a:endParaRPr/>
          </a:p>
        </p:txBody>
      </p:sp>
      <p:sp>
        <p:nvSpPr>
          <p:cNvPr id="380" name="Google Shape;380;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4EB38908-AB06-D048-98F0-BBAF47FCABA3}"/>
              </a:ext>
            </a:extLst>
          </p:cNvPr>
          <p:cNvSpPr txBox="1"/>
          <p:nvPr/>
        </p:nvSpPr>
        <p:spPr>
          <a:xfrm>
            <a:off x="6299200" y="3170156"/>
            <a:ext cx="1332089" cy="523220"/>
          </a:xfrm>
          <a:prstGeom prst="rect">
            <a:avLst/>
          </a:prstGeom>
          <a:noFill/>
        </p:spPr>
        <p:txBody>
          <a:bodyPr wrap="square" rtlCol="0">
            <a:spAutoFit/>
          </a:bodyPr>
          <a:lstStyle/>
          <a:p>
            <a:r>
              <a:rPr lang="en-US" dirty="0">
                <a:solidFill>
                  <a:srgbClr val="FFFF00"/>
                </a:solidFill>
              </a:rPr>
              <a:t>Sun totally eclipsed</a:t>
            </a:r>
          </a:p>
        </p:txBody>
      </p:sp>
      <p:sp>
        <p:nvSpPr>
          <p:cNvPr id="3" name="Rectangle 2">
            <a:extLst>
              <a:ext uri="{FF2B5EF4-FFF2-40B4-BE49-F238E27FC236}">
                <a16:creationId xmlns:a16="http://schemas.microsoft.com/office/drawing/2014/main" id="{4C3CEF37-F66F-6F4A-A157-3DC74F6099FB}"/>
              </a:ext>
            </a:extLst>
          </p:cNvPr>
          <p:cNvSpPr/>
          <p:nvPr/>
        </p:nvSpPr>
        <p:spPr>
          <a:xfrm>
            <a:off x="6956855" y="2315556"/>
            <a:ext cx="990523" cy="738664"/>
          </a:xfrm>
          <a:prstGeom prst="rect">
            <a:avLst/>
          </a:prstGeom>
        </p:spPr>
        <p:txBody>
          <a:bodyPr wrap="square">
            <a:spAutoFit/>
          </a:bodyPr>
          <a:lstStyle/>
          <a:p>
            <a:r>
              <a:rPr lang="en-US" dirty="0">
                <a:solidFill>
                  <a:srgbClr val="E2C4F1"/>
                </a:solidFill>
              </a:rPr>
              <a:t>Sun partially eclipsed</a:t>
            </a:r>
          </a:p>
        </p:txBody>
      </p:sp>
      <p:sp>
        <p:nvSpPr>
          <p:cNvPr id="4" name="Rectangle 3">
            <a:extLst>
              <a:ext uri="{FF2B5EF4-FFF2-40B4-BE49-F238E27FC236}">
                <a16:creationId xmlns:a16="http://schemas.microsoft.com/office/drawing/2014/main" id="{46CA0F91-A392-DA46-9F3B-723BC20D798B}"/>
              </a:ext>
            </a:extLst>
          </p:cNvPr>
          <p:cNvSpPr/>
          <p:nvPr/>
        </p:nvSpPr>
        <p:spPr>
          <a:xfrm>
            <a:off x="7061488" y="3845776"/>
            <a:ext cx="1139602" cy="738664"/>
          </a:xfrm>
          <a:prstGeom prst="rect">
            <a:avLst/>
          </a:prstGeom>
        </p:spPr>
        <p:txBody>
          <a:bodyPr wrap="square">
            <a:spAutoFit/>
          </a:bodyPr>
          <a:lstStyle/>
          <a:p>
            <a:r>
              <a:rPr lang="en-US" dirty="0">
                <a:solidFill>
                  <a:srgbClr val="E2C4F1"/>
                </a:solidFill>
              </a:rPr>
              <a:t>Sun partially eclipsed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1771"/>
            <a:ext cx="9144000" cy="10994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Light: Point Source vs. Diffuse</a:t>
            </a:r>
            <a:endParaRPr dirty="0"/>
          </a:p>
        </p:txBody>
      </p:sp>
      <p:pic>
        <p:nvPicPr>
          <p:cNvPr id="106" name="Google Shape;106;p2"/>
          <p:cNvPicPr preferRelativeResize="0">
            <a:picLocks noGrp="1"/>
          </p:cNvPicPr>
          <p:nvPr>
            <p:ph type="body" idx="1"/>
          </p:nvPr>
        </p:nvPicPr>
        <p:blipFill rotWithShape="1">
          <a:blip r:embed="rId3">
            <a:alphaModFix/>
          </a:blip>
          <a:srcRect/>
          <a:stretch/>
        </p:blipFill>
        <p:spPr>
          <a:xfrm>
            <a:off x="5105400" y="1345806"/>
            <a:ext cx="3200399" cy="3200399"/>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1143000" y="1219200"/>
            <a:ext cx="2895600" cy="3399183"/>
          </a:xfrm>
          <a:prstGeom prst="rect">
            <a:avLst/>
          </a:prstGeom>
          <a:noFill/>
          <a:ln>
            <a:noFill/>
          </a:ln>
        </p:spPr>
      </p:pic>
      <p:sp>
        <p:nvSpPr>
          <p:cNvPr id="108" name="Google Shape;108;p2"/>
          <p:cNvSpPr txBox="1"/>
          <p:nvPr/>
        </p:nvSpPr>
        <p:spPr>
          <a:xfrm>
            <a:off x="304801" y="4770783"/>
            <a:ext cx="502919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Spotlight: almost “point source”</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light comes from 1 direction</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SHARP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400" b="1">
                <a:solidFill>
                  <a:srgbClr val="FF0000"/>
                </a:solidFill>
                <a:latin typeface="Arial"/>
                <a:ea typeface="Arial"/>
                <a:cs typeface="Arial"/>
                <a:sym typeface="Arial"/>
              </a:rPr>
              <a:t>one star</a:t>
            </a:r>
            <a:endParaRPr/>
          </a:p>
        </p:txBody>
      </p:sp>
      <p:sp>
        <p:nvSpPr>
          <p:cNvPr id="109" name="Google Shape;109;p2"/>
          <p:cNvSpPr txBox="1"/>
          <p:nvPr/>
        </p:nvSpPr>
        <p:spPr>
          <a:xfrm>
            <a:off x="5206998" y="4563402"/>
            <a:ext cx="3784602"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Diffuse light: multiple sources</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SOFT/FUZZY or NO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800" b="1">
                <a:solidFill>
                  <a:srgbClr val="FF0000"/>
                </a:solidFill>
                <a:latin typeface="Arial"/>
                <a:ea typeface="Arial"/>
                <a:cs typeface="Arial"/>
                <a:sym typeface="Arial"/>
              </a:rPr>
              <a:t>Sun </a:t>
            </a:r>
            <a:r>
              <a:rPr lang="en-US" sz="2400" b="1">
                <a:solidFill>
                  <a:srgbClr val="002060"/>
                </a:solidFill>
                <a:latin typeface="Arial"/>
                <a:ea typeface="Arial"/>
                <a:cs typeface="Arial"/>
                <a:sym typeface="Arial"/>
              </a:rPr>
              <a:t>(NOT a point source)</a:t>
            </a:r>
            <a:endParaRPr/>
          </a:p>
        </p:txBody>
      </p:sp>
      <p:sp>
        <p:nvSpPr>
          <p:cNvPr id="110" name="Google Shape;110;p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5100" y="0"/>
            <a:ext cx="91591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Umbra vs. Penumbra</a:t>
            </a:r>
            <a:endParaRPr dirty="0"/>
          </a:p>
        </p:txBody>
      </p:sp>
      <p:pic>
        <p:nvPicPr>
          <p:cNvPr id="386" name="Google Shape;386;p20"/>
          <p:cNvPicPr preferRelativeResize="0"/>
          <p:nvPr/>
        </p:nvPicPr>
        <p:blipFill rotWithShape="1">
          <a:blip r:embed="rId3">
            <a:alphaModFix/>
          </a:blip>
          <a:srcRect/>
          <a:stretch/>
        </p:blipFill>
        <p:spPr>
          <a:xfrm>
            <a:off x="875903" y="1159329"/>
            <a:ext cx="7314406" cy="4729983"/>
          </a:xfrm>
          <a:prstGeom prst="rect">
            <a:avLst/>
          </a:prstGeom>
          <a:noFill/>
          <a:ln>
            <a:noFill/>
          </a:ln>
        </p:spPr>
      </p:pic>
      <p:sp>
        <p:nvSpPr>
          <p:cNvPr id="387" name="Google Shape;387;p20"/>
          <p:cNvSpPr txBox="1"/>
          <p:nvPr/>
        </p:nvSpPr>
        <p:spPr>
          <a:xfrm>
            <a:off x="914400" y="6096000"/>
            <a:ext cx="7467600"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Lunar Eclipse: visible from ENTIRE NIGHT SIDE of Earth!</a:t>
            </a:r>
            <a:endParaRPr/>
          </a:p>
        </p:txBody>
      </p:sp>
      <p:sp>
        <p:nvSpPr>
          <p:cNvPr id="388" name="Google Shape;388;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15100" y="6688"/>
            <a:ext cx="9159100" cy="97558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Types of Lunar Eclipses</a:t>
            </a:r>
            <a:endParaRPr dirty="0"/>
          </a:p>
        </p:txBody>
      </p:sp>
      <p:sp>
        <p:nvSpPr>
          <p:cNvPr id="394" name="Google Shape;394;p21"/>
          <p:cNvSpPr/>
          <p:nvPr/>
        </p:nvSpPr>
        <p:spPr>
          <a:xfrm>
            <a:off x="2247106" y="2057400"/>
            <a:ext cx="4648200" cy="4343400"/>
          </a:xfrm>
          <a:prstGeom prst="ellipse">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21"/>
          <p:cNvSpPr/>
          <p:nvPr/>
        </p:nvSpPr>
        <p:spPr>
          <a:xfrm>
            <a:off x="3392432" y="3063436"/>
            <a:ext cx="2368238" cy="2391107"/>
          </a:xfrm>
          <a:prstGeom prst="ellipse">
            <a:avLst/>
          </a:prstGeom>
          <a:solidFill>
            <a:srgbClr val="E8795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21"/>
          <p:cNvSpPr txBox="1"/>
          <p:nvPr/>
        </p:nvSpPr>
        <p:spPr>
          <a:xfrm>
            <a:off x="2808889" y="4599199"/>
            <a:ext cx="3808073"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Earth’ Umbra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1.44 deg (at Moon perigee)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1.29 deg (at Moon apogee)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Moon size: 29.4-32.9 arcmin</a:t>
            </a:r>
            <a:endParaRPr/>
          </a:p>
        </p:txBody>
      </p:sp>
      <p:sp>
        <p:nvSpPr>
          <p:cNvPr id="397" name="Google Shape;397;p21"/>
          <p:cNvSpPr txBox="1"/>
          <p:nvPr/>
        </p:nvSpPr>
        <p:spPr>
          <a:xfrm>
            <a:off x="1580114" y="5882518"/>
            <a:ext cx="60960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Arial"/>
                <a:ea typeface="Arial"/>
                <a:cs typeface="Arial"/>
                <a:sym typeface="Arial"/>
              </a:rPr>
              <a:t>Earth’s Penumbra</a:t>
            </a:r>
            <a:endParaRPr/>
          </a:p>
          <a:p>
            <a:pPr marL="0" marR="0" lvl="0" indent="0" algn="ctr" rtl="0">
              <a:spcBef>
                <a:spcPts val="0"/>
              </a:spcBef>
              <a:spcAft>
                <a:spcPts val="0"/>
              </a:spcAft>
              <a:buNone/>
            </a:pPr>
            <a:r>
              <a:rPr lang="en-US" sz="1800" b="1">
                <a:solidFill>
                  <a:srgbClr val="0070C0"/>
                </a:solidFill>
                <a:latin typeface="Arial"/>
                <a:ea typeface="Arial"/>
                <a:cs typeface="Arial"/>
                <a:sym typeface="Arial"/>
              </a:rPr>
              <a:t>2.57-2.31 degrees (apogee vs perigee)</a:t>
            </a:r>
            <a:endParaRPr/>
          </a:p>
        </p:txBody>
      </p:sp>
      <p:sp>
        <p:nvSpPr>
          <p:cNvPr id="398" name="Google Shape;398;p21"/>
          <p:cNvSpPr/>
          <p:nvPr/>
        </p:nvSpPr>
        <p:spPr>
          <a:xfrm>
            <a:off x="2855580" y="3986873"/>
            <a:ext cx="725820" cy="73752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21"/>
          <p:cNvSpPr/>
          <p:nvPr/>
        </p:nvSpPr>
        <p:spPr>
          <a:xfrm>
            <a:off x="1789317" y="2838237"/>
            <a:ext cx="665672" cy="67298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21"/>
          <p:cNvSpPr/>
          <p:nvPr/>
        </p:nvSpPr>
        <p:spPr>
          <a:xfrm>
            <a:off x="2704533" y="2323659"/>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50" b="1">
              <a:solidFill>
                <a:schemeClr val="dk1"/>
              </a:solidFill>
              <a:latin typeface="Arial"/>
              <a:ea typeface="Arial"/>
              <a:cs typeface="Arial"/>
              <a:sym typeface="Arial"/>
            </a:endParaRPr>
          </a:p>
        </p:txBody>
      </p:sp>
      <p:sp>
        <p:nvSpPr>
          <p:cNvPr id="401" name="Google Shape;401;p21"/>
          <p:cNvSpPr txBox="1"/>
          <p:nvPr/>
        </p:nvSpPr>
        <p:spPr>
          <a:xfrm>
            <a:off x="228600" y="1999157"/>
            <a:ext cx="1468211" cy="646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Penumbral Eclipse</a:t>
            </a:r>
            <a:endParaRPr/>
          </a:p>
        </p:txBody>
      </p:sp>
      <p:sp>
        <p:nvSpPr>
          <p:cNvPr id="402" name="Google Shape;402;p21"/>
          <p:cNvSpPr/>
          <p:nvPr/>
        </p:nvSpPr>
        <p:spPr>
          <a:xfrm>
            <a:off x="214765" y="2877671"/>
            <a:ext cx="146821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(umbral) Eclipse</a:t>
            </a:r>
            <a:endParaRPr/>
          </a:p>
        </p:txBody>
      </p:sp>
      <p:sp>
        <p:nvSpPr>
          <p:cNvPr id="403" name="Google Shape;403;p21"/>
          <p:cNvSpPr/>
          <p:nvPr/>
        </p:nvSpPr>
        <p:spPr>
          <a:xfrm>
            <a:off x="1701696" y="3970808"/>
            <a:ext cx="15749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Total (umbral) Eclipse</a:t>
            </a:r>
            <a:endParaRPr/>
          </a:p>
        </p:txBody>
      </p:sp>
      <p:cxnSp>
        <p:nvCxnSpPr>
          <p:cNvPr id="404" name="Google Shape;404;p21"/>
          <p:cNvCxnSpPr/>
          <p:nvPr/>
        </p:nvCxnSpPr>
        <p:spPr>
          <a:xfrm rot="10800000" flipH="1">
            <a:off x="3581400" y="2680702"/>
            <a:ext cx="2801001" cy="16141"/>
          </a:xfrm>
          <a:prstGeom prst="straightConnector1">
            <a:avLst/>
          </a:prstGeom>
          <a:solidFill>
            <a:srgbClr val="00B8FF"/>
          </a:solidFill>
          <a:ln w="76200" cap="flat" cmpd="sng">
            <a:solidFill>
              <a:srgbClr val="00B0F0"/>
            </a:solidFill>
            <a:prstDash val="solid"/>
            <a:round/>
            <a:headEnd type="none" w="sm" len="sm"/>
            <a:tailEnd type="triangle" w="med" len="med"/>
          </a:ln>
        </p:spPr>
      </p:cxnSp>
      <p:cxnSp>
        <p:nvCxnSpPr>
          <p:cNvPr id="405" name="Google Shape;405;p21"/>
          <p:cNvCxnSpPr/>
          <p:nvPr/>
        </p:nvCxnSpPr>
        <p:spPr>
          <a:xfrm>
            <a:off x="2666715" y="3349806"/>
            <a:ext cx="4208690" cy="38263"/>
          </a:xfrm>
          <a:prstGeom prst="straightConnector1">
            <a:avLst/>
          </a:prstGeom>
          <a:solidFill>
            <a:srgbClr val="00B8FF"/>
          </a:solidFill>
          <a:ln w="76200" cap="flat" cmpd="sng">
            <a:solidFill>
              <a:srgbClr val="7030A0"/>
            </a:solidFill>
            <a:prstDash val="solid"/>
            <a:round/>
            <a:headEnd type="none" w="sm" len="sm"/>
            <a:tailEnd type="triangle" w="med" len="med"/>
          </a:ln>
        </p:spPr>
      </p:cxnSp>
      <p:cxnSp>
        <p:nvCxnSpPr>
          <p:cNvPr id="406" name="Google Shape;406;p21"/>
          <p:cNvCxnSpPr/>
          <p:nvPr/>
        </p:nvCxnSpPr>
        <p:spPr>
          <a:xfrm>
            <a:off x="3666897" y="4405987"/>
            <a:ext cx="3305576" cy="0"/>
          </a:xfrm>
          <a:prstGeom prst="straightConnector1">
            <a:avLst/>
          </a:prstGeom>
          <a:solidFill>
            <a:srgbClr val="00B8FF"/>
          </a:solidFill>
          <a:ln w="76200" cap="flat" cmpd="sng">
            <a:solidFill>
              <a:srgbClr val="C00000"/>
            </a:solidFill>
            <a:prstDash val="solid"/>
            <a:round/>
            <a:headEnd type="none" w="sm" len="sm"/>
            <a:tailEnd type="triangle" w="med" len="med"/>
          </a:ln>
        </p:spPr>
      </p:cxnSp>
      <p:sp>
        <p:nvSpPr>
          <p:cNvPr id="407" name="Google Shape;407;p21"/>
          <p:cNvSpPr txBox="1"/>
          <p:nvPr/>
        </p:nvSpPr>
        <p:spPr>
          <a:xfrm>
            <a:off x="6382401" y="2051954"/>
            <a:ext cx="2532999"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PARTIALLY eclipse Sun</a:t>
            </a:r>
            <a:endParaRPr/>
          </a:p>
        </p:txBody>
      </p:sp>
      <p:sp>
        <p:nvSpPr>
          <p:cNvPr id="408" name="Google Shape;408;p21"/>
          <p:cNvSpPr/>
          <p:nvPr/>
        </p:nvSpPr>
        <p:spPr>
          <a:xfrm>
            <a:off x="6984986" y="2984211"/>
            <a:ext cx="1934595" cy="1201292"/>
          </a:xfrm>
          <a:prstGeom prst="rect">
            <a:avLst/>
          </a:prstGeom>
          <a:solidFill>
            <a:srgbClr val="E48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TOTALLY eclipse Sun</a:t>
            </a:r>
            <a:endParaRPr/>
          </a:p>
        </p:txBody>
      </p:sp>
      <p:sp>
        <p:nvSpPr>
          <p:cNvPr id="409" name="Google Shape;409;p21"/>
          <p:cNvSpPr/>
          <p:nvPr/>
        </p:nvSpPr>
        <p:spPr>
          <a:xfrm>
            <a:off x="7010172" y="4201272"/>
            <a:ext cx="2133828" cy="923330"/>
          </a:xfrm>
          <a:prstGeom prst="rect">
            <a:avLst/>
          </a:prstGeom>
          <a:solidFill>
            <a:srgbClr val="EDAEA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TOTALLY eclipse Sun</a:t>
            </a:r>
            <a:endParaRPr/>
          </a:p>
        </p:txBody>
      </p:sp>
      <p:sp>
        <p:nvSpPr>
          <p:cNvPr id="410" name="Google Shape;410;p21"/>
          <p:cNvSpPr/>
          <p:nvPr/>
        </p:nvSpPr>
        <p:spPr>
          <a:xfrm>
            <a:off x="241979" y="1088353"/>
            <a:ext cx="17392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Penumbral Eclipse</a:t>
            </a:r>
            <a:endParaRPr/>
          </a:p>
        </p:txBody>
      </p:sp>
      <p:sp>
        <p:nvSpPr>
          <p:cNvPr id="411" name="Google Shape;411;p21"/>
          <p:cNvSpPr/>
          <p:nvPr/>
        </p:nvSpPr>
        <p:spPr>
          <a:xfrm>
            <a:off x="1914223" y="1542721"/>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12" name="Google Shape;412;p21"/>
          <p:cNvCxnSpPr/>
          <p:nvPr/>
        </p:nvCxnSpPr>
        <p:spPr>
          <a:xfrm rot="10800000" flipH="1">
            <a:off x="2868204" y="1566410"/>
            <a:ext cx="3373382" cy="42164"/>
          </a:xfrm>
          <a:prstGeom prst="straightConnector1">
            <a:avLst/>
          </a:prstGeom>
          <a:solidFill>
            <a:srgbClr val="00B8FF"/>
          </a:solidFill>
          <a:ln w="76200" cap="flat" cmpd="sng">
            <a:solidFill>
              <a:srgbClr val="00B050"/>
            </a:solidFill>
            <a:prstDash val="solid"/>
            <a:round/>
            <a:headEnd type="none" w="sm" len="sm"/>
            <a:tailEnd type="triangle" w="med" len="med"/>
          </a:ln>
        </p:spPr>
      </p:cxnSp>
      <p:sp>
        <p:nvSpPr>
          <p:cNvPr id="413" name="Google Shape;413;p21"/>
          <p:cNvSpPr/>
          <p:nvPr/>
        </p:nvSpPr>
        <p:spPr>
          <a:xfrm>
            <a:off x="6382401" y="1024606"/>
            <a:ext cx="2420627" cy="94469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PARTIALLY eclipse Sun</a:t>
            </a:r>
            <a:endParaRPr/>
          </a:p>
        </p:txBody>
      </p:sp>
      <p:sp>
        <p:nvSpPr>
          <p:cNvPr id="414" name="Google Shape;414;p21"/>
          <p:cNvSpPr txBox="1"/>
          <p:nvPr/>
        </p:nvSpPr>
        <p:spPr>
          <a:xfrm>
            <a:off x="227012" y="5823921"/>
            <a:ext cx="1754188" cy="646331"/>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Angular sizes ARE to scale!</a:t>
            </a:r>
            <a:endParaRPr/>
          </a:p>
        </p:txBody>
      </p:sp>
      <p:sp>
        <p:nvSpPr>
          <p:cNvPr id="415" name="Google Shape;415;p21"/>
          <p:cNvSpPr txBox="1"/>
          <p:nvPr/>
        </p:nvSpPr>
        <p:spPr>
          <a:xfrm>
            <a:off x="1944031" y="1749415"/>
            <a:ext cx="811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Moon</a:t>
            </a:r>
            <a:endParaRPr/>
          </a:p>
        </p:txBody>
      </p:sp>
      <p:sp>
        <p:nvSpPr>
          <p:cNvPr id="416" name="Google Shape;416;p21"/>
          <p:cNvSpPr txBox="1"/>
          <p:nvPr/>
        </p:nvSpPr>
        <p:spPr>
          <a:xfrm>
            <a:off x="179174" y="5097419"/>
            <a:ext cx="2213011"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Looking at Moon from Earth</a:t>
            </a:r>
            <a:endParaRPr/>
          </a:p>
        </p:txBody>
      </p:sp>
      <p:sp>
        <p:nvSpPr>
          <p:cNvPr id="417" name="Google Shape;417;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5100" y="118550"/>
            <a:ext cx="8700313" cy="144354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Moon: Probability of Lunar Eclipse, looking at </a:t>
            </a:r>
            <a:r>
              <a:rPr lang="en-US" dirty="0" err="1"/>
              <a:t>Earth+Sun</a:t>
            </a:r>
            <a:endParaRPr dirty="0"/>
          </a:p>
        </p:txBody>
      </p:sp>
      <p:sp>
        <p:nvSpPr>
          <p:cNvPr id="423" name="Google Shape;423;p22"/>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424" name="Google Shape;424;p22"/>
          <p:cNvCxnSpPr>
            <a:endCxn id="42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25" name="Google Shape;425;p22"/>
          <p:cNvSpPr txBox="1"/>
          <p:nvPr/>
        </p:nvSpPr>
        <p:spPr>
          <a:xfrm>
            <a:off x="375557" y="4234856"/>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426" name="Google Shape;426;p22"/>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27" name="Google Shape;427;p22"/>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428" name="Google Shape;428;p22"/>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22"/>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430" name="Google Shape;430;p22"/>
          <p:cNvCxnSpPr/>
          <p:nvPr/>
        </p:nvCxnSpPr>
        <p:spPr>
          <a:xfrm rot="10800000" flipH="1">
            <a:off x="400022" y="4795688"/>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1" name="Google Shape;431;p22"/>
          <p:cNvCxnSpPr/>
          <p:nvPr/>
        </p:nvCxnSpPr>
        <p:spPr>
          <a:xfrm rot="10800000" flipH="1">
            <a:off x="358434" y="3616014"/>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2" name="Google Shape;432;p22"/>
          <p:cNvCxnSpPr/>
          <p:nvPr/>
        </p:nvCxnSpPr>
        <p:spPr>
          <a:xfrm rot="10800000" flipH="1">
            <a:off x="221569" y="3314383"/>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3" name="Google Shape;433;p22"/>
          <p:cNvCxnSpPr/>
          <p:nvPr/>
        </p:nvCxnSpPr>
        <p:spPr>
          <a:xfrm rot="10800000" flipH="1">
            <a:off x="375556" y="3027816"/>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cxnSp>
        <p:nvCxnSpPr>
          <p:cNvPr id="434" name="Google Shape;434;p22"/>
          <p:cNvCxnSpPr/>
          <p:nvPr/>
        </p:nvCxnSpPr>
        <p:spPr>
          <a:xfrm rot="10800000" flipH="1">
            <a:off x="375557" y="5080486"/>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5" name="Google Shape;435;p22"/>
          <p:cNvCxnSpPr/>
          <p:nvPr/>
        </p:nvCxnSpPr>
        <p:spPr>
          <a:xfrm rot="10800000" flipH="1">
            <a:off x="375557" y="5354653"/>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sp>
        <p:nvSpPr>
          <p:cNvPr id="436" name="Google Shape;436;p22"/>
          <p:cNvSpPr/>
          <p:nvPr/>
        </p:nvSpPr>
        <p:spPr>
          <a:xfrm>
            <a:off x="4258638" y="21073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37" name="Google Shape;437;p22"/>
          <p:cNvCxnSpPr/>
          <p:nvPr/>
        </p:nvCxnSpPr>
        <p:spPr>
          <a:xfrm flipH="1">
            <a:off x="3581400" y="2542547"/>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8" name="Google Shape;438;p22"/>
          <p:cNvCxnSpPr/>
          <p:nvPr/>
        </p:nvCxnSpPr>
        <p:spPr>
          <a:xfrm flipH="1">
            <a:off x="2819400" y="3225791"/>
            <a:ext cx="494123" cy="14253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9" name="Google Shape;439;p22"/>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0" name="Google Shape;440;p22"/>
          <p:cNvCxnSpPr/>
          <p:nvPr/>
        </p:nvCxnSpPr>
        <p:spPr>
          <a:xfrm flipH="1">
            <a:off x="5616999" y="3485135"/>
            <a:ext cx="432682" cy="67852"/>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1" name="Google Shape;441;p22"/>
          <p:cNvCxnSpPr/>
          <p:nvPr/>
        </p:nvCxnSpPr>
        <p:spPr>
          <a:xfrm>
            <a:off x="5350299" y="3654114"/>
            <a:ext cx="0" cy="1098799"/>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442" name="Google Shape;442;p22"/>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cxnSp>
        <p:nvCxnSpPr>
          <p:cNvPr id="443" name="Google Shape;443;p22"/>
          <p:cNvCxnSpPr/>
          <p:nvPr/>
        </p:nvCxnSpPr>
        <p:spPr>
          <a:xfrm>
            <a:off x="6988629" y="3295302"/>
            <a:ext cx="0" cy="320712"/>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444" name="Google Shape;444;p22"/>
          <p:cNvCxnSpPr/>
          <p:nvPr/>
        </p:nvCxnSpPr>
        <p:spPr>
          <a:xfrm>
            <a:off x="6988629" y="4773836"/>
            <a:ext cx="0" cy="34475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45" name="Google Shape;445;p22"/>
          <p:cNvSpPr txBox="1"/>
          <p:nvPr/>
        </p:nvSpPr>
        <p:spPr>
          <a:xfrm>
            <a:off x="6288029" y="5334000"/>
            <a:ext cx="11795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Partial</a:t>
            </a:r>
            <a:endParaRPr/>
          </a:p>
        </p:txBody>
      </p:sp>
      <p:cxnSp>
        <p:nvCxnSpPr>
          <p:cNvPr id="446" name="Google Shape;446;p22"/>
          <p:cNvCxnSpPr/>
          <p:nvPr/>
        </p:nvCxnSpPr>
        <p:spPr>
          <a:xfrm rot="10800000" flipH="1">
            <a:off x="6877814" y="5191579"/>
            <a:ext cx="110815" cy="16108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7" name="Google Shape;447;p22"/>
          <p:cNvCxnSpPr/>
          <p:nvPr/>
        </p:nvCxnSpPr>
        <p:spPr>
          <a:xfrm rot="10800000">
            <a:off x="6990218" y="3696840"/>
            <a:ext cx="262133" cy="161553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8" name="Google Shape;448;p22"/>
          <p:cNvCxnSpPr/>
          <p:nvPr/>
        </p:nvCxnSpPr>
        <p:spPr>
          <a:xfrm flipH="1">
            <a:off x="838200" y="5005493"/>
            <a:ext cx="489857" cy="11309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9" name="Google Shape;449;p22"/>
          <p:cNvCxnSpPr/>
          <p:nvPr/>
        </p:nvCxnSpPr>
        <p:spPr>
          <a:xfrm flipH="1">
            <a:off x="5350299" y="4978521"/>
            <a:ext cx="533400" cy="101965"/>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50" name="Google Shape;450;p22"/>
          <p:cNvSpPr txBox="1"/>
          <p:nvPr/>
        </p:nvSpPr>
        <p:spPr>
          <a:xfrm>
            <a:off x="1514290" y="5350597"/>
            <a:ext cx="15325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Penumbral</a:t>
            </a:r>
            <a:endParaRPr/>
          </a:p>
        </p:txBody>
      </p:sp>
      <p:cxnSp>
        <p:nvCxnSpPr>
          <p:cNvPr id="451" name="Google Shape;451;p22"/>
          <p:cNvCxnSpPr/>
          <p:nvPr/>
        </p:nvCxnSpPr>
        <p:spPr>
          <a:xfrm>
            <a:off x="2438400" y="5091478"/>
            <a:ext cx="0" cy="302219"/>
          </a:xfrm>
          <a:prstGeom prst="straightConnector1">
            <a:avLst/>
          </a:prstGeom>
          <a:solidFill>
            <a:srgbClr val="00B8FF"/>
          </a:solidFill>
          <a:ln w="57150" cap="flat" cmpd="sng">
            <a:solidFill>
              <a:srgbClr val="0070C0"/>
            </a:solidFill>
            <a:prstDash val="solid"/>
            <a:round/>
            <a:headEnd type="none" w="sm" len="sm"/>
            <a:tailEnd type="none" w="sm" len="sm"/>
          </a:ln>
        </p:spPr>
      </p:cxnSp>
      <p:cxnSp>
        <p:nvCxnSpPr>
          <p:cNvPr id="452" name="Google Shape;452;p22"/>
          <p:cNvCxnSpPr/>
          <p:nvPr/>
        </p:nvCxnSpPr>
        <p:spPr>
          <a:xfrm>
            <a:off x="2438400" y="3062704"/>
            <a:ext cx="0" cy="305617"/>
          </a:xfrm>
          <a:prstGeom prst="straightConnector1">
            <a:avLst/>
          </a:prstGeom>
          <a:solidFill>
            <a:srgbClr val="00B8FF"/>
          </a:solidFill>
          <a:ln w="57150" cap="flat" cmpd="sng">
            <a:solidFill>
              <a:srgbClr val="0070C0"/>
            </a:solidFill>
            <a:prstDash val="solid"/>
            <a:round/>
            <a:headEnd type="none" w="sm" len="sm"/>
            <a:tailEnd type="none" w="sm" len="sm"/>
          </a:ln>
        </p:spPr>
      </p:cxnSp>
      <p:sp>
        <p:nvSpPr>
          <p:cNvPr id="453" name="Google Shape;453;p22"/>
          <p:cNvSpPr txBox="1"/>
          <p:nvPr/>
        </p:nvSpPr>
        <p:spPr>
          <a:xfrm>
            <a:off x="5093711" y="2089342"/>
            <a:ext cx="16849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lunar eclipse</a:t>
            </a:r>
            <a:endParaRPr/>
          </a:p>
        </p:txBody>
      </p:sp>
      <p:sp>
        <p:nvSpPr>
          <p:cNvPr id="454" name="Google Shape;454;p22"/>
          <p:cNvSpPr txBox="1"/>
          <p:nvPr/>
        </p:nvSpPr>
        <p:spPr>
          <a:xfrm>
            <a:off x="159018" y="5776480"/>
            <a:ext cx="89970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We should see a total lunar eclipse about 30% of the time per full moon near line of nodes, at least partial about 40% of the time, when Full Moon occurs while line of nodes points toward Sun.</a:t>
            </a:r>
            <a:endParaRPr/>
          </a:p>
        </p:txBody>
      </p:sp>
      <p:sp>
        <p:nvSpPr>
          <p:cNvPr id="455" name="Google Shape;455;p22"/>
          <p:cNvSpPr/>
          <p:nvPr/>
        </p:nvSpPr>
        <p:spPr>
          <a:xfrm>
            <a:off x="3376750" y="30416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22"/>
          <p:cNvSpPr/>
          <p:nvPr/>
        </p:nvSpPr>
        <p:spPr>
          <a:xfrm>
            <a:off x="6079246" y="3303754"/>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22"/>
          <p:cNvSpPr/>
          <p:nvPr/>
        </p:nvSpPr>
        <p:spPr>
          <a:xfrm>
            <a:off x="4438134" y="3586127"/>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22"/>
          <p:cNvSpPr/>
          <p:nvPr/>
        </p:nvSpPr>
        <p:spPr>
          <a:xfrm>
            <a:off x="6049681" y="4325376"/>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22"/>
          <p:cNvSpPr/>
          <p:nvPr/>
        </p:nvSpPr>
        <p:spPr>
          <a:xfrm>
            <a:off x="1516206" y="4622442"/>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22"/>
          <p:cNvSpPr txBox="1"/>
          <p:nvPr/>
        </p:nvSpPr>
        <p:spPr>
          <a:xfrm>
            <a:off x="3390172" y="3183655"/>
            <a:ext cx="7670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a:t>
            </a:r>
            <a:endParaRPr/>
          </a:p>
        </p:txBody>
      </p:sp>
      <p:sp>
        <p:nvSpPr>
          <p:cNvPr id="461" name="Google Shape;461;p22"/>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Sun moves ON ecliptic.   Earth moves at an ANGLE 5.5</a:t>
            </a:r>
            <a:r>
              <a:rPr lang="en-US" sz="1800" b="1" baseline="30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from the ecliptic.  </a:t>
            </a:r>
            <a:endParaRPr dirty="0"/>
          </a:p>
        </p:txBody>
      </p:sp>
      <p:cxnSp>
        <p:nvCxnSpPr>
          <p:cNvPr id="462" name="Google Shape;462;p22"/>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463" name="Google Shape;463;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3"/>
          <p:cNvPicPr preferRelativeResize="0"/>
          <p:nvPr/>
        </p:nvPicPr>
        <p:blipFill rotWithShape="1">
          <a:blip r:embed="rId3">
            <a:alphaModFix/>
          </a:blip>
          <a:srcRect/>
          <a:stretch/>
        </p:blipFill>
        <p:spPr>
          <a:xfrm>
            <a:off x="463550" y="0"/>
            <a:ext cx="8216900" cy="6650038"/>
          </a:xfrm>
          <a:prstGeom prst="rect">
            <a:avLst/>
          </a:prstGeom>
          <a:noFill/>
          <a:ln>
            <a:noFill/>
          </a:ln>
        </p:spPr>
      </p:pic>
      <p:sp>
        <p:nvSpPr>
          <p:cNvPr id="471" name="Google Shape;471;p23"/>
          <p:cNvSpPr txBox="1">
            <a:spLocks noGrp="1"/>
          </p:cNvSpPr>
          <p:nvPr>
            <p:ph type="title"/>
          </p:nvPr>
        </p:nvSpPr>
        <p:spPr>
          <a:xfrm>
            <a:off x="457200" y="319088"/>
            <a:ext cx="8229600" cy="1144587"/>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endParaRPr/>
          </a:p>
        </p:txBody>
      </p:sp>
      <p:sp>
        <p:nvSpPr>
          <p:cNvPr id="472" name="Google Shape;472;p23"/>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73" name="Google Shape;473;p23"/>
          <p:cNvSpPr txBox="1"/>
          <p:nvPr/>
        </p:nvSpPr>
        <p:spPr>
          <a:xfrm>
            <a:off x="1371600" y="381000"/>
            <a:ext cx="6781800" cy="176420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dirty="0">
                <a:solidFill>
                  <a:srgbClr val="FF0000"/>
                </a:solidFill>
                <a:latin typeface="Arial"/>
                <a:ea typeface="Arial"/>
                <a:cs typeface="Arial"/>
                <a:sym typeface="Arial"/>
              </a:rPr>
              <a:t>Red color: from light passing through Earth's atmosphere, </a:t>
            </a:r>
            <a:r>
              <a:rPr lang="en-US" sz="2400" b="1" dirty="0">
                <a:solidFill>
                  <a:srgbClr val="CEF8FF"/>
                </a:solidFill>
                <a:latin typeface="Arial"/>
                <a:ea typeface="Arial"/>
                <a:cs typeface="Arial"/>
                <a:sym typeface="Arial"/>
              </a:rPr>
              <a:t>blue light scatters out</a:t>
            </a:r>
            <a:endParaRPr dirty="0"/>
          </a:p>
          <a:p>
            <a:pPr marL="0" marR="0" lvl="0" indent="0" algn="l" rtl="0">
              <a:lnSpc>
                <a:spcPct val="100000"/>
              </a:lnSpc>
              <a:spcBef>
                <a:spcPts val="1500"/>
              </a:spcBef>
              <a:spcAft>
                <a:spcPts val="0"/>
              </a:spcAft>
              <a:buClr>
                <a:srgbClr val="FFFFFF"/>
              </a:buClr>
              <a:buSzPts val="2400"/>
              <a:buFont typeface="Arial"/>
              <a:buNone/>
            </a:pPr>
            <a:r>
              <a:rPr lang="en-US" sz="2400" b="1" dirty="0">
                <a:solidFill>
                  <a:srgbClr val="FFFFFF"/>
                </a:solidFill>
                <a:latin typeface="Arial"/>
                <a:ea typeface="Arial"/>
                <a:cs typeface="Arial"/>
                <a:sym typeface="Arial"/>
              </a:rPr>
              <a:t>Lunar eclipse </a:t>
            </a:r>
            <a:r>
              <a:rPr lang="en-US" sz="2400" b="1" i="1" dirty="0">
                <a:solidFill>
                  <a:srgbClr val="FFFFFF"/>
                </a:solidFill>
                <a:latin typeface="Arial"/>
                <a:ea typeface="Arial"/>
                <a:cs typeface="Arial"/>
                <a:sym typeface="Arial"/>
              </a:rPr>
              <a:t>takes up to </a:t>
            </a:r>
            <a:r>
              <a:rPr lang="en-US" sz="2400" b="1" i="1" u="sng" dirty="0">
                <a:solidFill>
                  <a:srgbClr val="FFFFFF"/>
                </a:solidFill>
                <a:latin typeface="Arial"/>
                <a:ea typeface="Arial"/>
                <a:cs typeface="Arial"/>
                <a:sym typeface="Arial"/>
              </a:rPr>
              <a:t>a few hours </a:t>
            </a:r>
            <a:r>
              <a:rPr lang="en-US" sz="2400" b="1" dirty="0">
                <a:solidFill>
                  <a:srgbClr val="FFFFFF"/>
                </a:solidFill>
                <a:latin typeface="Arial"/>
                <a:ea typeface="Arial"/>
                <a:cs typeface="Arial"/>
                <a:sym typeface="Arial"/>
              </a:rPr>
              <a:t>(Earth’s Penumbra is 5x bigger than Moon)</a:t>
            </a:r>
            <a:endParaRPr dirty="0"/>
          </a:p>
        </p:txBody>
      </p:sp>
      <p:sp>
        <p:nvSpPr>
          <p:cNvPr id="474" name="Google Shape;474;p23"/>
          <p:cNvSpPr txBox="1"/>
          <p:nvPr/>
        </p:nvSpPr>
        <p:spPr>
          <a:xfrm>
            <a:off x="2740704" y="4821238"/>
            <a:ext cx="544157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Every lunar eclipse is different, based on how much dust is in Earth’s atmosphere! </a:t>
            </a:r>
            <a:endParaRPr/>
          </a:p>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 darker red or even black after volcanic eruptions, forest fires etc.</a:t>
            </a:r>
            <a:endParaRPr/>
          </a:p>
        </p:txBody>
      </p:sp>
      <p:sp>
        <p:nvSpPr>
          <p:cNvPr id="475" name="Google Shape;475;p23"/>
          <p:cNvSpPr txBox="1"/>
          <p:nvPr/>
        </p:nvSpPr>
        <p:spPr>
          <a:xfrm>
            <a:off x="4114800" y="2195064"/>
            <a:ext cx="114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Moon all in Umbra</a:t>
            </a:r>
            <a:endParaRPr/>
          </a:p>
        </p:txBody>
      </p:sp>
      <p:sp>
        <p:nvSpPr>
          <p:cNvPr id="476" name="Google Shape;476;p23"/>
          <p:cNvSpPr/>
          <p:nvPr/>
        </p:nvSpPr>
        <p:spPr>
          <a:xfrm>
            <a:off x="5029200" y="3897908"/>
            <a:ext cx="12083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Moon partly in Umbra</a:t>
            </a:r>
            <a:endParaRPr/>
          </a:p>
        </p:txBody>
      </p:sp>
      <p:sp>
        <p:nvSpPr>
          <p:cNvPr id="477" name="Google Shape;477;p23"/>
          <p:cNvSpPr/>
          <p:nvPr/>
        </p:nvSpPr>
        <p:spPr>
          <a:xfrm>
            <a:off x="6521827" y="4053958"/>
            <a:ext cx="14791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E5E5E5"/>
                </a:solidFill>
                <a:latin typeface="Arial"/>
                <a:ea typeface="Arial"/>
                <a:cs typeface="Arial"/>
                <a:sym typeface="Arial"/>
              </a:rPr>
              <a:t>Moon in Penumbra</a:t>
            </a:r>
            <a:endParaRPr/>
          </a:p>
        </p:txBody>
      </p:sp>
      <p:sp>
        <p:nvSpPr>
          <p:cNvPr id="478" name="Google Shape;478;p23"/>
          <p:cNvSpPr txBox="1"/>
          <p:nvPr/>
        </p:nvSpPr>
        <p:spPr>
          <a:xfrm>
            <a:off x="840127" y="3778189"/>
            <a:ext cx="15240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0D0F4"/>
                </a:solidFill>
                <a:latin typeface="Arial"/>
                <a:ea typeface="Arial"/>
                <a:cs typeface="Arial"/>
                <a:sym typeface="Arial"/>
              </a:rPr>
              <a:t>Moon moves its own width each hour against the stars</a:t>
            </a:r>
            <a:endParaRPr/>
          </a:p>
        </p:txBody>
      </p:sp>
      <p:sp>
        <p:nvSpPr>
          <p:cNvPr id="479" name="Google Shape;479;p23"/>
          <p:cNvSpPr/>
          <p:nvPr/>
        </p:nvSpPr>
        <p:spPr>
          <a:xfrm rot="10800000">
            <a:off x="1681502" y="3778189"/>
            <a:ext cx="609600" cy="328911"/>
          </a:xfrm>
          <a:prstGeom prst="rightArrow">
            <a:avLst>
              <a:gd name="adj1" fmla="val 50000"/>
              <a:gd name="adj2" fmla="val 50000"/>
            </a:avLst>
          </a:prstGeom>
          <a:solidFill>
            <a:srgbClr val="9DEBEB"/>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23"/>
          <p:cNvSpPr txBox="1"/>
          <p:nvPr/>
        </p:nvSpPr>
        <p:spPr>
          <a:xfrm>
            <a:off x="5197702" y="2195063"/>
            <a:ext cx="27985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97C69"/>
                </a:solidFill>
                <a:latin typeface="Arial"/>
                <a:ea typeface="Arial"/>
                <a:cs typeface="Arial"/>
                <a:sym typeface="Arial"/>
              </a:rPr>
              <a:t>Red is from all the sunrises/sets on Earth!</a:t>
            </a:r>
            <a:endParaRPr/>
          </a:p>
        </p:txBody>
      </p:sp>
      <p:sp>
        <p:nvSpPr>
          <p:cNvPr id="481" name="Google Shape;481;p23"/>
          <p:cNvSpPr txBox="1"/>
          <p:nvPr/>
        </p:nvSpPr>
        <p:spPr>
          <a:xfrm>
            <a:off x="2740704" y="3942645"/>
            <a:ext cx="16090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E2C4F1"/>
                </a:solidFill>
                <a:latin typeface="Arial"/>
                <a:ea typeface="Arial"/>
                <a:cs typeface="Arial"/>
                <a:sym typeface="Arial"/>
              </a:rPr>
              <a:t>Video</a:t>
            </a:r>
            <a:r>
              <a:rPr lang="en-US" sz="1800" dirty="0">
                <a:solidFill>
                  <a:schemeClr val="lt1"/>
                </a:solidFill>
                <a:latin typeface="Arial"/>
                <a:ea typeface="Arial"/>
                <a:cs typeface="Arial"/>
                <a:sym typeface="Arial"/>
              </a:rPr>
              <a:t> 0.5’: </a:t>
            </a:r>
            <a:r>
              <a:rPr lang="en-US" sz="1800" u="sng" dirty="0">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NASA simulation</a:t>
            </a:r>
            <a:endParaRPr sz="1800" dirty="0">
              <a:solidFill>
                <a:schemeClr val="lt1"/>
              </a:solidFill>
              <a:latin typeface="Arial"/>
              <a:ea typeface="Arial"/>
              <a:cs typeface="Arial"/>
              <a:sym typeface="Arial"/>
            </a:endParaRPr>
          </a:p>
        </p:txBody>
      </p:sp>
      <p:sp>
        <p:nvSpPr>
          <p:cNvPr id="482" name="Google Shape;482;p23"/>
          <p:cNvSpPr txBox="1"/>
          <p:nvPr/>
        </p:nvSpPr>
        <p:spPr>
          <a:xfrm>
            <a:off x="457200" y="-192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bg1"/>
                </a:solidFill>
                <a:latin typeface="Tahoma"/>
                <a:ea typeface="Tahoma"/>
                <a:cs typeface="Tahoma"/>
                <a:sym typeface="Tahoma"/>
              </a:rPr>
              <a:t>© Gerard </a:t>
            </a:r>
            <a:r>
              <a:rPr lang="en-US" b="1" dirty="0" err="1">
                <a:solidFill>
                  <a:schemeClr val="bg1"/>
                </a:solidFill>
                <a:latin typeface="Tahoma"/>
                <a:ea typeface="Tahoma"/>
                <a:cs typeface="Tahoma"/>
                <a:sym typeface="Tahoma"/>
              </a:rPr>
              <a:t>Williger</a:t>
            </a:r>
            <a:r>
              <a:rPr lang="en-US" b="1" dirty="0">
                <a:solidFill>
                  <a:schemeClr val="bg1"/>
                </a:solidFill>
                <a:latin typeface="Tahoma"/>
                <a:ea typeface="Tahoma"/>
                <a:cs typeface="Tahoma"/>
                <a:sym typeface="Tahoma"/>
              </a:rPr>
              <a:t> 2023 U Louisville</a:t>
            </a:r>
            <a:endParaRPr b="1" dirty="0">
              <a:solidFill>
                <a:schemeClr val="bg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4"/>
          <p:cNvSpPr txBox="1">
            <a:spLocks noGrp="1"/>
          </p:cNvSpPr>
          <p:nvPr>
            <p:ph type="title"/>
          </p:nvPr>
        </p:nvSpPr>
        <p:spPr>
          <a:xfrm>
            <a:off x="-15100" y="0"/>
            <a:ext cx="9159100" cy="12899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a:t>
            </a:r>
            <a:endParaRPr dirty="0"/>
          </a:p>
        </p:txBody>
      </p:sp>
      <p:pic>
        <p:nvPicPr>
          <p:cNvPr id="488" name="Google Shape;488;p24"/>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489" name="Google Shape;489;p24"/>
          <p:cNvSpPr txBox="1"/>
          <p:nvPr/>
        </p:nvSpPr>
        <p:spPr>
          <a:xfrm>
            <a:off x="152400" y="5410200"/>
            <a:ext cx="8839199"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FULL MOON for lunar eclipse!</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 Typically TWO full moons for each semi-annual lunar eclipse season</a:t>
            </a:r>
            <a:endParaRPr sz="2000" b="1" dirty="0">
              <a:solidFill>
                <a:srgbClr val="0070C0"/>
              </a:solidFill>
              <a:latin typeface="Arial"/>
              <a:ea typeface="Arial"/>
              <a:cs typeface="Arial"/>
              <a:sym typeface="Arial"/>
            </a:endParaRPr>
          </a:p>
        </p:txBody>
      </p:sp>
      <p:sp>
        <p:nvSpPr>
          <p:cNvPr id="490" name="Google Shape;490;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6F25EBE6-38BA-9147-B9FF-8FA3192C3AD8}"/>
              </a:ext>
            </a:extLst>
          </p:cNvPr>
          <p:cNvSpPr txBox="1"/>
          <p:nvPr/>
        </p:nvSpPr>
        <p:spPr>
          <a:xfrm>
            <a:off x="6604000" y="4334933"/>
            <a:ext cx="1715911" cy="738664"/>
          </a:xfrm>
          <a:prstGeom prst="rect">
            <a:avLst/>
          </a:prstGeom>
          <a:solidFill>
            <a:srgbClr val="E2C4F1"/>
          </a:solidFill>
        </p:spPr>
        <p:txBody>
          <a:bodyPr wrap="square" rtlCol="0">
            <a:spAutoFit/>
          </a:bodyPr>
          <a:lstStyle/>
          <a:p>
            <a:r>
              <a:rPr lang="en-US" dirty="0"/>
              <a:t>FYI 1.7’ </a:t>
            </a:r>
            <a:r>
              <a:rPr lang="en-US" dirty="0">
                <a:solidFill>
                  <a:schemeClr val="tx1"/>
                </a:solidFill>
                <a:hlinkClick r:id="rId4">
                  <a:extLst>
                    <a:ext uri="{A12FA001-AC4F-418D-AE19-62706E023703}">
                      <ahyp:hlinkClr xmlns:ahyp="http://schemas.microsoft.com/office/drawing/2018/hyperlinkcolor" val="tx"/>
                    </a:ext>
                  </a:extLst>
                </a:hlinkClick>
              </a:rPr>
              <a:t>VIDEO</a:t>
            </a:r>
            <a:r>
              <a:rPr lang="en-US" dirty="0"/>
              <a:t>: lunar eclipses (NASA)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5"/>
          <p:cNvSpPr txBox="1">
            <a:spLocks noGrp="1"/>
          </p:cNvSpPr>
          <p:nvPr>
            <p:ph type="title"/>
          </p:nvPr>
        </p:nvSpPr>
        <p:spPr>
          <a:xfrm>
            <a:off x="0" y="0"/>
            <a:ext cx="9144000"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Some Recent/Future Lunar Eclipses</a:t>
            </a:r>
            <a:endParaRPr sz="4000" dirty="0"/>
          </a:p>
        </p:txBody>
      </p:sp>
      <p:sp>
        <p:nvSpPr>
          <p:cNvPr id="496" name="Google Shape;496;p25"/>
          <p:cNvSpPr txBox="1"/>
          <p:nvPr/>
        </p:nvSpPr>
        <p:spPr>
          <a:xfrm>
            <a:off x="427300" y="1371600"/>
            <a:ext cx="3429000" cy="529375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Oct 28, 2023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24, 2024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18, 2024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14,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7,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28, 2026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Feb 19,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16,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Jan 11,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Jul 5,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31, 2028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Jun 26,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19,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Check </a:t>
            </a:r>
            <a:r>
              <a:rPr lang="en-US" sz="2000" b="1" u="sng"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https://www.timeanddate.com/eclipse/list-lunar.html</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497" name="Google Shape;497;p25"/>
          <p:cNvSpPr txBox="1"/>
          <p:nvPr/>
        </p:nvSpPr>
        <p:spPr>
          <a:xfrm>
            <a:off x="3962400" y="1387997"/>
            <a:ext cx="205740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Dates are approximate </a:t>
            </a:r>
            <a:r>
              <a:rPr lang="en-US" sz="1800" b="1" i="1" dirty="0">
                <a:solidFill>
                  <a:schemeClr val="dk1"/>
                </a:solidFill>
                <a:latin typeface="Arial"/>
                <a:ea typeface="Arial"/>
                <a:cs typeface="Arial"/>
                <a:sym typeface="Arial"/>
              </a:rPr>
              <a:t>for USA</a:t>
            </a:r>
            <a:r>
              <a:rPr lang="en-US" sz="1800" i="1" dirty="0">
                <a:solidFill>
                  <a:schemeClr val="dk1"/>
                </a:solidFill>
                <a:latin typeface="Arial"/>
                <a:ea typeface="Arial"/>
                <a:cs typeface="Arial"/>
                <a:sym typeface="Arial"/>
              </a:rPr>
              <a:t> – website gives them in Greenwich Mean Time</a:t>
            </a:r>
            <a:endParaRPr dirty="0"/>
          </a:p>
        </p:txBody>
      </p:sp>
      <p:sp>
        <p:nvSpPr>
          <p:cNvPr id="498" name="Google Shape;498;p25"/>
          <p:cNvSpPr txBox="1"/>
          <p:nvPr/>
        </p:nvSpPr>
        <p:spPr>
          <a:xfrm>
            <a:off x="3995056" y="3581400"/>
            <a:ext cx="4767944" cy="28623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Remember several types of eclipse are possible:</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penumbra = PENUMBRAL (very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penumbra = PENUMBRAL (a bit more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umbra = PARTIAL (see “bite” taken out of Moon)</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umbra = TOTAL (red color!)</a:t>
            </a:r>
            <a:endParaRPr/>
          </a:p>
        </p:txBody>
      </p:sp>
      <p:sp>
        <p:nvSpPr>
          <p:cNvPr id="499" name="Google Shape;499;p25"/>
          <p:cNvSpPr txBox="1"/>
          <p:nvPr/>
        </p:nvSpPr>
        <p:spPr>
          <a:xfrm>
            <a:off x="6248400" y="1387997"/>
            <a:ext cx="2667000" cy="1754326"/>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Next 14 lunar eclipses: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total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partial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3 penumbral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Average: About 2/year</a:t>
            </a:r>
            <a:endParaRPr/>
          </a:p>
        </p:txBody>
      </p:sp>
      <p:sp>
        <p:nvSpPr>
          <p:cNvPr id="500" name="Google Shape;500;p2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7" name="Google Shape;507;p2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505" name="Google Shape;505;p26"/>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Lunar Eclipse, </a:t>
            </a:r>
            <a:br>
              <a:rPr lang="en-US" dirty="0"/>
            </a:br>
            <a:r>
              <a:rPr lang="en-US" dirty="0"/>
              <a:t>Oct. 28, 2023</a:t>
            </a:r>
            <a:endParaRPr dirty="0"/>
          </a:p>
        </p:txBody>
      </p:sp>
      <p:pic>
        <p:nvPicPr>
          <p:cNvPr id="506" name="Google Shape;506;p26"/>
          <p:cNvPicPr preferRelativeResize="0"/>
          <p:nvPr/>
        </p:nvPicPr>
        <p:blipFill rotWithShape="1">
          <a:blip r:embed="rId4">
            <a:alphaModFix/>
          </a:blip>
          <a:srcRect/>
          <a:stretch/>
        </p:blipFill>
        <p:spPr>
          <a:xfrm>
            <a:off x="272256" y="1752600"/>
            <a:ext cx="8597900" cy="4279900"/>
          </a:xfrm>
          <a:prstGeom prst="rect">
            <a:avLst/>
          </a:prstGeom>
          <a:noFill/>
          <a:ln>
            <a:noFill/>
          </a:ln>
        </p:spPr>
      </p:pic>
      <p:sp>
        <p:nvSpPr>
          <p:cNvPr id="508" name="Google Shape;508;p26"/>
          <p:cNvSpPr txBox="1"/>
          <p:nvPr/>
        </p:nvSpPr>
        <p:spPr>
          <a:xfrm>
            <a:off x="22860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09" name="Google Shape;509;p26"/>
          <p:cNvSpPr txBox="1"/>
          <p:nvPr/>
        </p:nvSpPr>
        <p:spPr>
          <a:xfrm>
            <a:off x="1219200" y="6023429"/>
            <a:ext cx="7086600" cy="707886"/>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 will be close to line of nodes – 2 weeks after annular solar eclipse of Oct. 14!</a:t>
            </a:r>
            <a:endParaRPr/>
          </a:p>
        </p:txBody>
      </p:sp>
      <p:sp>
        <p:nvSpPr>
          <p:cNvPr id="510" name="Google Shape;510;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title"/>
          </p:nvPr>
        </p:nvSpPr>
        <p:spPr>
          <a:xfrm>
            <a:off x="-15100" y="128588"/>
            <a:ext cx="91591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Penumbral Lunar Eclipse, </a:t>
            </a:r>
            <a:br>
              <a:rPr lang="en-US" dirty="0"/>
            </a:br>
            <a:r>
              <a:rPr lang="en-US" dirty="0"/>
              <a:t>Mar. 25, 2024</a:t>
            </a:r>
            <a:endParaRPr dirty="0"/>
          </a:p>
        </p:txBody>
      </p:sp>
      <p:pic>
        <p:nvPicPr>
          <p:cNvPr id="516" name="Google Shape;516;p27"/>
          <p:cNvPicPr preferRelativeResize="0"/>
          <p:nvPr/>
        </p:nvPicPr>
        <p:blipFill rotWithShape="1">
          <a:blip r:embed="rId3">
            <a:alphaModFix/>
          </a:blip>
          <a:srcRect/>
          <a:stretch/>
        </p:blipFill>
        <p:spPr>
          <a:xfrm>
            <a:off x="272256" y="1562100"/>
            <a:ext cx="8597900" cy="4406900"/>
          </a:xfrm>
          <a:prstGeom prst="rect">
            <a:avLst/>
          </a:prstGeom>
          <a:noFill/>
          <a:ln>
            <a:noFill/>
          </a:ln>
        </p:spPr>
      </p:pic>
      <p:sp>
        <p:nvSpPr>
          <p:cNvPr id="517" name="Google Shape;517;p27"/>
          <p:cNvSpPr/>
          <p:nvPr/>
        </p:nvSpPr>
        <p:spPr>
          <a:xfrm>
            <a:off x="2286000" y="2637166"/>
            <a:ext cx="385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18" name="Google Shape;518;p27"/>
          <p:cNvSpPr/>
          <p:nvPr/>
        </p:nvSpPr>
        <p:spPr>
          <a:xfrm>
            <a:off x="457200" y="5969000"/>
            <a:ext cx="7391400"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Moon will be close to line of nodes – 2 weeks BEFORE TOTAL solar eclipse of Apr. 8!</a:t>
            </a:r>
            <a:endParaRPr/>
          </a:p>
        </p:txBody>
      </p:sp>
      <p:sp>
        <p:nvSpPr>
          <p:cNvPr id="519" name="Google Shape;51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8"/>
          <p:cNvSpPr txBox="1">
            <a:spLocks noGrp="1"/>
          </p:cNvSpPr>
          <p:nvPr>
            <p:ph type="title"/>
          </p:nvPr>
        </p:nvSpPr>
        <p:spPr>
          <a:xfrm>
            <a:off x="-15100" y="0"/>
            <a:ext cx="4510901" cy="2971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 May 15-16, 2022</a:t>
            </a:r>
            <a:endParaRPr dirty="0"/>
          </a:p>
        </p:txBody>
      </p:sp>
      <p:pic>
        <p:nvPicPr>
          <p:cNvPr id="525" name="Google Shape;525;p28"/>
          <p:cNvPicPr preferRelativeResize="0"/>
          <p:nvPr/>
        </p:nvPicPr>
        <p:blipFill rotWithShape="1">
          <a:blip r:embed="rId3">
            <a:alphaModFix/>
          </a:blip>
          <a:srcRect/>
          <a:stretch/>
        </p:blipFill>
        <p:spPr>
          <a:xfrm>
            <a:off x="4800600" y="304800"/>
            <a:ext cx="4117657" cy="6168775"/>
          </a:xfrm>
          <a:prstGeom prst="rect">
            <a:avLst/>
          </a:prstGeom>
          <a:noFill/>
          <a:ln>
            <a:noFill/>
          </a:ln>
        </p:spPr>
      </p:pic>
      <p:sp>
        <p:nvSpPr>
          <p:cNvPr id="526" name="Google Shape;526;p28"/>
          <p:cNvSpPr txBox="1"/>
          <p:nvPr/>
        </p:nvSpPr>
        <p:spPr>
          <a:xfrm>
            <a:off x="916226" y="3303476"/>
            <a:ext cx="3124200" cy="317009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San Jacinto Monument, La Porte TX.  Individual images with 850mm (telephoto) lens, resized, overlaid with an image of the monument, using Photoshop.</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Sergio Garcia Rill.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From </a:t>
            </a:r>
            <a:r>
              <a:rPr lang="en-US" sz="20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earthsky.org, Nov. 22, 2022</a:t>
            </a:r>
            <a:endParaRPr sz="2000" b="1">
              <a:solidFill>
                <a:schemeClr val="dk1"/>
              </a:solidFill>
              <a:latin typeface="Arial"/>
              <a:ea typeface="Arial"/>
              <a:cs typeface="Arial"/>
              <a:sym typeface="Arial"/>
            </a:endParaRPr>
          </a:p>
        </p:txBody>
      </p:sp>
      <p:sp>
        <p:nvSpPr>
          <p:cNvPr id="527" name="Google Shape;527;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9"/>
          <p:cNvSpPr txBox="1">
            <a:spLocks noGrp="1"/>
          </p:cNvSpPr>
          <p:nvPr>
            <p:ph type="title"/>
          </p:nvPr>
        </p:nvSpPr>
        <p:spPr>
          <a:xfrm>
            <a:off x="0" y="0"/>
            <a:ext cx="91440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a:t>
            </a:r>
            <a:endParaRPr dirty="0"/>
          </a:p>
        </p:txBody>
      </p:sp>
      <p:pic>
        <p:nvPicPr>
          <p:cNvPr id="533" name="Google Shape;533;p29"/>
          <p:cNvPicPr preferRelativeResize="0"/>
          <p:nvPr/>
        </p:nvPicPr>
        <p:blipFill rotWithShape="1">
          <a:blip r:embed="rId3">
            <a:alphaModFix/>
          </a:blip>
          <a:srcRect/>
          <a:stretch/>
        </p:blipFill>
        <p:spPr>
          <a:xfrm>
            <a:off x="473529" y="1828800"/>
            <a:ext cx="4689067" cy="4371578"/>
          </a:xfrm>
          <a:prstGeom prst="rect">
            <a:avLst/>
          </a:prstGeom>
          <a:noFill/>
          <a:ln>
            <a:noFill/>
          </a:ln>
        </p:spPr>
      </p:pic>
      <p:sp>
        <p:nvSpPr>
          <p:cNvPr id="534" name="Google Shape;534;p29"/>
          <p:cNvSpPr txBox="1"/>
          <p:nvPr/>
        </p:nvSpPr>
        <p:spPr>
          <a:xfrm>
            <a:off x="489858" y="6205821"/>
            <a:ext cx="3810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Not to scale!</a:t>
            </a:r>
            <a:endParaRPr/>
          </a:p>
        </p:txBody>
      </p:sp>
      <p:pic>
        <p:nvPicPr>
          <p:cNvPr id="535" name="Google Shape;535;p29"/>
          <p:cNvPicPr preferRelativeResize="0"/>
          <p:nvPr/>
        </p:nvPicPr>
        <p:blipFill rotWithShape="1">
          <a:blip r:embed="rId4">
            <a:alphaModFix/>
          </a:blip>
          <a:srcRect/>
          <a:stretch/>
        </p:blipFill>
        <p:spPr>
          <a:xfrm>
            <a:off x="5454638" y="2590800"/>
            <a:ext cx="3656705" cy="2435423"/>
          </a:xfrm>
          <a:prstGeom prst="rect">
            <a:avLst/>
          </a:prstGeom>
          <a:noFill/>
          <a:ln>
            <a:noFill/>
          </a:ln>
        </p:spPr>
      </p:pic>
      <p:sp>
        <p:nvSpPr>
          <p:cNvPr id="536" name="Google Shape;536;p29"/>
          <p:cNvSpPr txBox="1"/>
          <p:nvPr/>
        </p:nvSpPr>
        <p:spPr>
          <a:xfrm>
            <a:off x="5683583" y="5047994"/>
            <a:ext cx="31988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THIS is to scale!</a:t>
            </a:r>
            <a:endParaRPr/>
          </a:p>
        </p:txBody>
      </p:sp>
      <p:sp>
        <p:nvSpPr>
          <p:cNvPr id="537" name="Google Shape;537;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br>
              <a:rPr lang="en-US" sz="3600" b="1"/>
            </a:br>
            <a:r>
              <a:rPr lang="en-US" sz="3600" b="1" i="1"/>
              <a:t>What Atmosphere Does to Light</a:t>
            </a:r>
            <a:endParaRPr/>
          </a:p>
        </p:txBody>
      </p:sp>
      <p:sp>
        <p:nvSpPr>
          <p:cNvPr id="117" name="Google Shape;117;p3"/>
          <p:cNvSpPr txBox="1">
            <a:spLocks noGrp="1"/>
          </p:cNvSpPr>
          <p:nvPr>
            <p:ph type="body" idx="1"/>
          </p:nvPr>
        </p:nvSpPr>
        <p:spPr>
          <a:xfrm>
            <a:off x="457200" y="1143000"/>
            <a:ext cx="85344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0000"/>
              </a:lnSpc>
              <a:spcBef>
                <a:spcPts val="0"/>
              </a:spcBef>
              <a:spcAft>
                <a:spcPts val="0"/>
              </a:spcAft>
              <a:buClr>
                <a:srgbClr val="006600"/>
              </a:buClr>
              <a:buSzPts val="3200"/>
              <a:buChar char="•"/>
            </a:pPr>
            <a:r>
              <a:rPr lang="en-US" b="1" dirty="0">
                <a:solidFill>
                  <a:srgbClr val="006600"/>
                </a:solidFill>
              </a:rPr>
              <a:t>1) Distorts: </a:t>
            </a:r>
            <a:r>
              <a:rPr lang="en-US" dirty="0">
                <a:solidFill>
                  <a:srgbClr val="006600"/>
                </a:solidFill>
              </a:rPr>
              <a:t>makes stars “twinkle”</a:t>
            </a:r>
            <a:endParaRPr dirty="0"/>
          </a:p>
          <a:p>
            <a:pPr marL="341313" lvl="0" indent="-341313" algn="l" rtl="0">
              <a:lnSpc>
                <a:spcPct val="100000"/>
              </a:lnSpc>
              <a:spcBef>
                <a:spcPts val="800"/>
              </a:spcBef>
              <a:spcAft>
                <a:spcPts val="0"/>
              </a:spcAft>
              <a:buClr>
                <a:srgbClr val="006600"/>
              </a:buClr>
              <a:buSzPts val="3200"/>
              <a:buChar char="•"/>
            </a:pPr>
            <a:r>
              <a:rPr lang="en-US" dirty="0">
                <a:solidFill>
                  <a:srgbClr val="006600"/>
                </a:solidFill>
              </a:rPr>
              <a:t>2) </a:t>
            </a:r>
            <a:r>
              <a:rPr lang="en-US" b="1" dirty="0">
                <a:solidFill>
                  <a:srgbClr val="006600"/>
                </a:solidFill>
              </a:rPr>
              <a:t>Refracts: </a:t>
            </a:r>
            <a:r>
              <a:rPr lang="en-US" dirty="0">
                <a:solidFill>
                  <a:srgbClr val="006600"/>
                </a:solidFill>
              </a:rPr>
              <a:t>makes Sun appear "flat" at sunset – same mechanism as distortion</a:t>
            </a:r>
            <a:endParaRPr dirty="0"/>
          </a:p>
          <a:p>
            <a:pPr marL="341313" lvl="0" indent="-341313" algn="l" rtl="0">
              <a:lnSpc>
                <a:spcPct val="100000"/>
              </a:lnSpc>
              <a:spcBef>
                <a:spcPts val="800"/>
              </a:spcBef>
              <a:spcAft>
                <a:spcPts val="0"/>
              </a:spcAft>
              <a:buClr>
                <a:srgbClr val="006600"/>
              </a:buClr>
              <a:buSzPts val="3200"/>
              <a:buChar char="•"/>
            </a:pPr>
            <a:r>
              <a:rPr lang="en-US" b="1" dirty="0">
                <a:solidFill>
                  <a:srgbClr val="333399"/>
                </a:solidFill>
              </a:rPr>
              <a:t>3) Scatters:</a:t>
            </a:r>
            <a:r>
              <a:rPr lang="en-US" dirty="0">
                <a:solidFill>
                  <a:srgbClr val="333399"/>
                </a:solidFill>
              </a:rPr>
              <a:t> blue light scatters more than </a:t>
            </a:r>
            <a:r>
              <a:rPr lang="en-US" dirty="0">
                <a:solidFill>
                  <a:srgbClr val="CC3300"/>
                </a:solidFill>
              </a:rPr>
              <a:t>red</a:t>
            </a:r>
            <a:r>
              <a:rPr lang="en-US" dirty="0">
                <a:solidFill>
                  <a:srgbClr val="333399"/>
                </a:solidFill>
              </a:rPr>
              <a:t> </a:t>
            </a:r>
            <a:r>
              <a:rPr lang="en-US" dirty="0">
                <a:solidFill>
                  <a:srgbClr val="333399"/>
                </a:solidFill>
                <a:sym typeface="Wingdings" pitchFamily="2" charset="2"/>
              </a:rPr>
              <a:t></a:t>
            </a:r>
            <a:r>
              <a:rPr lang="en-US" dirty="0">
                <a:solidFill>
                  <a:srgbClr val="333399"/>
                </a:solidFill>
              </a:rPr>
              <a:t> BLUE SKY</a:t>
            </a:r>
            <a:endParaRPr dirty="0">
              <a:solidFill>
                <a:srgbClr val="006600"/>
              </a:solidFill>
            </a:endParaRPr>
          </a:p>
          <a:p>
            <a:pPr marL="341313" lvl="0" indent="-341313" algn="l" rtl="0">
              <a:lnSpc>
                <a:spcPct val="100000"/>
              </a:lnSpc>
              <a:spcBef>
                <a:spcPts val="800"/>
              </a:spcBef>
              <a:spcAft>
                <a:spcPts val="0"/>
              </a:spcAft>
              <a:buSzPts val="3200"/>
              <a:buChar char="•"/>
            </a:pPr>
            <a:r>
              <a:rPr lang="en-US" b="1" dirty="0"/>
              <a:t>4) Absorbs: </a:t>
            </a:r>
            <a:r>
              <a:rPr lang="en-US" dirty="0"/>
              <a:t>no gamma/X-rays or ultraviolet=UV light gets to ground</a:t>
            </a:r>
            <a:endParaRPr dirty="0"/>
          </a:p>
          <a:p>
            <a:pPr marL="741363" lvl="1" indent="-284163" algn="l" rtl="0">
              <a:lnSpc>
                <a:spcPct val="100000"/>
              </a:lnSpc>
              <a:spcBef>
                <a:spcPts val="700"/>
              </a:spcBef>
              <a:spcAft>
                <a:spcPts val="0"/>
              </a:spcAft>
              <a:buSzPts val="2800"/>
              <a:buChar char="–"/>
            </a:pPr>
            <a:r>
              <a:rPr lang="en-US" i="1" dirty="0"/>
              <a:t>Only optical and a little IR light get through</a:t>
            </a:r>
            <a:endParaRPr dirty="0"/>
          </a:p>
          <a:p>
            <a:pPr marL="341313" lvl="0" indent="-341313" algn="l" rtl="0">
              <a:lnSpc>
                <a:spcPct val="100000"/>
              </a:lnSpc>
              <a:spcBef>
                <a:spcPts val="800"/>
              </a:spcBef>
              <a:spcAft>
                <a:spcPts val="0"/>
              </a:spcAft>
              <a:buClr>
                <a:srgbClr val="333399"/>
              </a:buClr>
              <a:buSzPts val="3200"/>
              <a:buChar char="•"/>
            </a:pPr>
            <a:r>
              <a:rPr lang="en-US" b="1" dirty="0">
                <a:solidFill>
                  <a:srgbClr val="990000"/>
                </a:solidFill>
              </a:rPr>
              <a:t>(5) Glows:</a:t>
            </a:r>
            <a:r>
              <a:rPr lang="en-US" dirty="0">
                <a:solidFill>
                  <a:srgbClr val="990000"/>
                </a:solidFill>
              </a:rPr>
              <a:t> in near and mid-infrared light)</a:t>
            </a:r>
            <a:endParaRPr dirty="0"/>
          </a:p>
          <a:p>
            <a:pPr marL="741363" lvl="1" indent="-284163" algn="l" rtl="0">
              <a:lnSpc>
                <a:spcPct val="100000"/>
              </a:lnSpc>
              <a:spcBef>
                <a:spcPts val="700"/>
              </a:spcBef>
              <a:spcAft>
                <a:spcPts val="0"/>
              </a:spcAft>
              <a:buClr>
                <a:srgbClr val="333399"/>
              </a:buClr>
              <a:buSzPts val="2800"/>
              <a:buChar char="–"/>
            </a:pPr>
            <a:r>
              <a:rPr lang="en-US" i="1" dirty="0">
                <a:solidFill>
                  <a:srgbClr val="990000"/>
                </a:solidFill>
              </a:rPr>
              <a:t>How “greenhouse effect” works</a:t>
            </a:r>
            <a:endParaRPr dirty="0"/>
          </a:p>
          <a:p>
            <a:pPr marL="0" lvl="0" indent="0" algn="l" rtl="0">
              <a:lnSpc>
                <a:spcPct val="100000"/>
              </a:lnSpc>
              <a:spcBef>
                <a:spcPts val="800"/>
              </a:spcBef>
              <a:spcAft>
                <a:spcPts val="0"/>
              </a:spcAft>
              <a:buClr>
                <a:srgbClr val="333399"/>
              </a:buClr>
              <a:buSzPts val="3200"/>
              <a:buNone/>
            </a:pPr>
            <a:endParaRPr dirty="0">
              <a:solidFill>
                <a:srgbClr val="333399"/>
              </a:solidFill>
            </a:endParaRPr>
          </a:p>
        </p:txBody>
      </p:sp>
      <p:sp>
        <p:nvSpPr>
          <p:cNvPr id="118" name="Google Shape;118;p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15100" y="0"/>
            <a:ext cx="91591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II</a:t>
            </a:r>
            <a:endParaRPr dirty="0"/>
          </a:p>
        </p:txBody>
      </p:sp>
      <p:pic>
        <p:nvPicPr>
          <p:cNvPr id="543" name="Google Shape;543;p30"/>
          <p:cNvPicPr preferRelativeResize="0"/>
          <p:nvPr/>
        </p:nvPicPr>
        <p:blipFill rotWithShape="1">
          <a:blip r:embed="rId3">
            <a:alphaModFix/>
          </a:blip>
          <a:srcRect/>
          <a:stretch/>
        </p:blipFill>
        <p:spPr>
          <a:xfrm>
            <a:off x="3352800" y="1752600"/>
            <a:ext cx="5580072" cy="4648200"/>
          </a:xfrm>
          <a:prstGeom prst="rect">
            <a:avLst/>
          </a:prstGeom>
          <a:noFill/>
          <a:ln>
            <a:noFill/>
          </a:ln>
        </p:spPr>
      </p:pic>
      <p:sp>
        <p:nvSpPr>
          <p:cNvPr id="544" name="Google Shape;544;p30"/>
          <p:cNvSpPr txBox="1"/>
          <p:nvPr/>
        </p:nvSpPr>
        <p:spPr>
          <a:xfrm>
            <a:off x="375557" y="1981200"/>
            <a:ext cx="2667000" cy="452431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Sep 28, 2015, by Giuseppe Petricca, Pisa, Italy, 2 minutes before totality.  Blue band is from sunlight passing through Earth’s narrow ozone layer (absorbs UV +  red light).</a:t>
            </a:r>
            <a:endParaRPr/>
          </a:p>
        </p:txBody>
      </p:sp>
      <p:sp>
        <p:nvSpPr>
          <p:cNvPr id="545" name="Google Shape;545;p30"/>
          <p:cNvSpPr txBox="1"/>
          <p:nvPr/>
        </p:nvSpPr>
        <p:spPr>
          <a:xfrm rot="-2838801">
            <a:off x="6696708" y="494044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Arial"/>
                <a:ea typeface="Arial"/>
                <a:cs typeface="Arial"/>
                <a:sym typeface="Arial"/>
              </a:rPr>
              <a:t>Blue band</a:t>
            </a:r>
            <a:endParaRPr/>
          </a:p>
        </p:txBody>
      </p:sp>
      <p:sp>
        <p:nvSpPr>
          <p:cNvPr id="546" name="Google Shape;546;p3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title"/>
          </p:nvPr>
        </p:nvSpPr>
        <p:spPr>
          <a:xfrm>
            <a:off x="17464" y="0"/>
            <a:ext cx="9126536" cy="1263535"/>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552" name="Google Shape;552;p31"/>
          <p:cNvSpPr txBox="1"/>
          <p:nvPr/>
        </p:nvSpPr>
        <p:spPr>
          <a:xfrm>
            <a:off x="17464" y="1479665"/>
            <a:ext cx="6948055" cy="4524275"/>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Lunar Eclipses occur at Full Moon</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lvl="3" indent="-342900">
              <a:buClr>
                <a:schemeClr val="dk1"/>
              </a:buClr>
              <a:buSzPts val="2400"/>
              <a:buFont typeface="Arial"/>
              <a:buChar char="-"/>
            </a:pPr>
            <a:r>
              <a:rPr lang="en-US" sz="2400" b="1" dirty="0">
                <a:solidFill>
                  <a:schemeClr val="dk1"/>
                </a:solidFill>
                <a:latin typeface="Arial"/>
                <a:ea typeface="Arial"/>
                <a:cs typeface="Arial"/>
                <a:sym typeface="Arial"/>
              </a:rPr>
              <a:t>Visible from WHOLE night side of Earth</a:t>
            </a:r>
            <a:endParaRPr dirty="0"/>
          </a:p>
          <a:p>
            <a:pPr marL="342900" lvl="2" indent="-190500">
              <a:buClr>
                <a:schemeClr val="lt1"/>
              </a:buClr>
              <a:buSzPts val="2400"/>
            </a:pPr>
            <a:endParaRPr sz="2400" b="1" dirty="0">
              <a:solidFill>
                <a:schemeClr val="dk1"/>
              </a:solidFill>
              <a:latin typeface="Arial"/>
              <a:ea typeface="Arial"/>
              <a:cs typeface="Arial"/>
              <a:sym typeface="Arial"/>
            </a:endParaRPr>
          </a:p>
          <a:p>
            <a:pPr marL="342900" lvl="2" indent="-342900">
              <a:buClr>
                <a:schemeClr val="dk1"/>
              </a:buClr>
              <a:buSzPts val="2400"/>
              <a:buFont typeface="Arial"/>
              <a:buChar char="-"/>
            </a:pPr>
            <a:r>
              <a:rPr lang="en-US" sz="2400" b="1" dirty="0">
                <a:solidFill>
                  <a:schemeClr val="dk1"/>
                </a:solidFill>
                <a:latin typeface="Arial"/>
                <a:ea typeface="Arial"/>
                <a:cs typeface="Arial"/>
                <a:sym typeface="Arial"/>
              </a:rPr>
              <a:t>Occur about 2x/year</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3 main types:  total, partial, penumbral</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C00000"/>
                </a:solidFill>
                <a:sym typeface="Arial"/>
              </a:rPr>
              <a:t>Red glow due to Earth’s atmosphere (all the sunrises/sunsets in world)</a:t>
            </a:r>
            <a:endParaRPr dirty="0">
              <a:solidFill>
                <a:srgbClr val="C00000"/>
              </a:solidFill>
            </a:endParaRPr>
          </a:p>
          <a:p>
            <a:pPr marL="342900" marR="0" lvl="0" indent="-190500" algn="l" rtl="0">
              <a:spcBef>
                <a:spcPts val="0"/>
              </a:spcBef>
              <a:spcAft>
                <a:spcPts val="0"/>
              </a:spcAft>
              <a:buClr>
                <a:schemeClr val="lt1"/>
              </a:buClr>
              <a:buSzPts val="2400"/>
              <a:buFont typeface="Arial"/>
              <a:buNone/>
            </a:pPr>
            <a:endParaRPr sz="2400" b="1" dirty="0">
              <a:solidFill>
                <a:srgbClr val="C00000"/>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0070C0"/>
                </a:solidFill>
                <a:sym typeface="Arial"/>
              </a:rPr>
              <a:t>Enjoy the next one visible to you!</a:t>
            </a:r>
            <a:endParaRPr dirty="0">
              <a:solidFill>
                <a:srgbClr val="0070C0"/>
              </a:solidFill>
            </a:endParaRPr>
          </a:p>
        </p:txBody>
      </p:sp>
      <p:sp>
        <p:nvSpPr>
          <p:cNvPr id="553" name="Google Shape;553;p3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6B08B15D-3DA4-8C44-B321-C89093FCEB26}"/>
              </a:ext>
            </a:extLst>
          </p:cNvPr>
          <p:cNvSpPr/>
          <p:nvPr/>
        </p:nvSpPr>
        <p:spPr>
          <a:xfrm>
            <a:off x="6965519" y="4236148"/>
            <a:ext cx="2111980" cy="923330"/>
          </a:xfrm>
          <a:prstGeom prst="rect">
            <a:avLst/>
          </a:prstGeom>
          <a:solidFill>
            <a:srgbClr val="E2C4F1"/>
          </a:solidFill>
        </p:spPr>
        <p:txBody>
          <a:bodyPr wrap="square">
            <a:spAutoFit/>
          </a:bodyPr>
          <a:lstStyle/>
          <a:p>
            <a:pPr lvl="0"/>
            <a:r>
              <a:rPr lang="en-US" sz="1800" b="1" dirty="0">
                <a:solidFill>
                  <a:srgbClr val="0070C0"/>
                </a:solidFill>
              </a:rPr>
              <a:t>Summary 3.3’ </a:t>
            </a:r>
            <a:r>
              <a:rPr lang="en-US" sz="1800" b="1" u="sng" dirty="0">
                <a:solidFill>
                  <a:srgbClr val="0070C0"/>
                </a:solidFill>
                <a:hlinkClick r:id="rId3">
                  <a:extLst>
                    <a:ext uri="{A12FA001-AC4F-418D-AE19-62706E023703}">
                      <ahyp:hlinkClr xmlns:ahyp="http://schemas.microsoft.com/office/drawing/2018/hyperlinkcolor" val="tx"/>
                    </a:ext>
                  </a:extLst>
                </a:hlinkClick>
              </a:rPr>
              <a:t>video, Nat’l Geographic</a:t>
            </a:r>
            <a:endParaRPr lang="en-US" sz="1800" dirty="0"/>
          </a:p>
        </p:txBody>
      </p:sp>
      <p:pic>
        <p:nvPicPr>
          <p:cNvPr id="5" name="Picture 4">
            <a:extLst>
              <a:ext uri="{FF2B5EF4-FFF2-40B4-BE49-F238E27FC236}">
                <a16:creationId xmlns:a16="http://schemas.microsoft.com/office/drawing/2014/main" id="{CCF11B10-F3A5-3944-B37A-3515AC7874C1}"/>
              </a:ext>
            </a:extLst>
          </p:cNvPr>
          <p:cNvPicPr>
            <a:picLocks noChangeAspect="1"/>
          </p:cNvPicPr>
          <p:nvPr/>
        </p:nvPicPr>
        <p:blipFill>
          <a:blip r:embed="rId4"/>
          <a:stretch>
            <a:fillRect/>
          </a:stretch>
        </p:blipFill>
        <p:spPr>
          <a:xfrm>
            <a:off x="7289789" y="1100582"/>
            <a:ext cx="1787710" cy="1319113"/>
          </a:xfrm>
          <a:prstGeom prst="rect">
            <a:avLst/>
          </a:prstGeom>
        </p:spPr>
      </p:pic>
      <p:sp>
        <p:nvSpPr>
          <p:cNvPr id="6" name="TextBox 5">
            <a:extLst>
              <a:ext uri="{FF2B5EF4-FFF2-40B4-BE49-F238E27FC236}">
                <a16:creationId xmlns:a16="http://schemas.microsoft.com/office/drawing/2014/main" id="{EDBE7E6F-930A-524C-B3DE-B2020FCBF0D3}"/>
              </a:ext>
            </a:extLst>
          </p:cNvPr>
          <p:cNvSpPr txBox="1"/>
          <p:nvPr/>
        </p:nvSpPr>
        <p:spPr>
          <a:xfrm>
            <a:off x="7431578" y="2582645"/>
            <a:ext cx="1512917" cy="830997"/>
          </a:xfrm>
          <a:prstGeom prst="rect">
            <a:avLst/>
          </a:prstGeom>
          <a:solidFill>
            <a:srgbClr val="CDF3F0"/>
          </a:solidFill>
        </p:spPr>
        <p:txBody>
          <a:bodyPr wrap="square" rtlCol="0">
            <a:spAutoFit/>
          </a:bodyPr>
          <a:lstStyle/>
          <a:p>
            <a:r>
              <a:rPr lang="en-US" sz="1200" dirty="0"/>
              <a:t>Lunar Eclipse, Mike De </a:t>
            </a:r>
            <a:r>
              <a:rPr lang="en-US" sz="1200" dirty="0" err="1"/>
              <a:t>Sesti</a:t>
            </a:r>
            <a:r>
              <a:rPr lang="en-US" sz="1200" dirty="0"/>
              <a:t>, 2019 Jan 21,  </a:t>
            </a:r>
            <a:r>
              <a:rPr lang="en-US" sz="1200" dirty="0">
                <a:solidFill>
                  <a:srgbClr val="0070C0"/>
                </a:solidFill>
                <a:hlinkClick r:id="rId5">
                  <a:extLst>
                    <a:ext uri="{A12FA001-AC4F-418D-AE19-62706E023703}">
                      <ahyp:hlinkClr xmlns:ahyp="http://schemas.microsoft.com/office/drawing/2018/hyperlinkcolor" val="tx"/>
                    </a:ext>
                  </a:extLst>
                </a:hlinkClick>
              </a:rPr>
              <a:t>Milwaukee Journal-Sentinel</a:t>
            </a:r>
            <a:endParaRPr lang="en-US" sz="1200"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914400" y="1825625"/>
            <a:ext cx="8458200" cy="5032375"/>
          </a:xfrm>
          <a:prstGeom prst="rect">
            <a:avLst/>
          </a:prstGeom>
          <a:noFill/>
          <a:ln>
            <a:noFill/>
          </a:ln>
        </p:spPr>
      </p:pic>
      <p:sp>
        <p:nvSpPr>
          <p:cNvPr id="126" name="Google Shape;126;p4"/>
          <p:cNvSpPr txBox="1">
            <a:spLocks noGrp="1"/>
          </p:cNvSpPr>
          <p:nvPr>
            <p:ph type="title"/>
          </p:nvPr>
        </p:nvSpPr>
        <p:spPr>
          <a:xfrm>
            <a:off x="887186" y="1988479"/>
            <a:ext cx="1981200" cy="533400"/>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i="1">
                <a:solidFill>
                  <a:srgbClr val="21218A"/>
                </a:solidFill>
              </a:rPr>
              <a:t>Twinkling</a:t>
            </a:r>
            <a:endParaRPr/>
          </a:p>
        </p:txBody>
      </p:sp>
      <p:sp>
        <p:nvSpPr>
          <p:cNvPr id="127" name="Google Shape;127;p4"/>
          <p:cNvSpPr/>
          <p:nvPr/>
        </p:nvSpPr>
        <p:spPr>
          <a:xfrm>
            <a:off x="6972300" y="6562725"/>
            <a:ext cx="217170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28" name="Google Shape;128;p4"/>
          <p:cNvSpPr txBox="1"/>
          <p:nvPr/>
        </p:nvSpPr>
        <p:spPr>
          <a:xfrm>
            <a:off x="5181600" y="-28575"/>
            <a:ext cx="3962400" cy="25336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Twinkling: we look through more air cells close to the horizon than toward the </a:t>
            </a:r>
            <a:r>
              <a:rPr lang="en-US" sz="2000" b="1" u="sng">
                <a:solidFill>
                  <a:srgbClr val="800000"/>
                </a:solidFill>
                <a:latin typeface="Arial"/>
                <a:ea typeface="Arial"/>
                <a:cs typeface="Arial"/>
                <a:sym typeface="Arial"/>
              </a:rPr>
              <a:t>zenith</a:t>
            </a:r>
            <a:r>
              <a:rPr lang="en-US" sz="2000" b="1">
                <a:solidFill>
                  <a:srgbClr val="800000"/>
                </a:solidFill>
                <a:latin typeface="Arial"/>
                <a:ea typeface="Arial"/>
                <a:cs typeface="Arial"/>
                <a:sym typeface="Arial"/>
              </a:rPr>
              <a:t> (straight up).</a:t>
            </a:r>
            <a:r>
              <a:rPr lang="en-US" sz="2000" b="1">
                <a:solidFill>
                  <a:srgbClr val="000000"/>
                </a:solidFill>
                <a:latin typeface="Arial"/>
                <a:ea typeface="Arial"/>
                <a:cs typeface="Arial"/>
                <a:sym typeface="Arial"/>
              </a:rPr>
              <a:t>  So, twinkling is STRONGER close to the horizon than toward the zenith.</a:t>
            </a:r>
            <a:endParaRPr/>
          </a:p>
        </p:txBody>
      </p:sp>
      <p:sp>
        <p:nvSpPr>
          <p:cNvPr id="129" name="Google Shape;129;p4"/>
          <p:cNvSpPr txBox="1"/>
          <p:nvPr/>
        </p:nvSpPr>
        <p:spPr>
          <a:xfrm>
            <a:off x="0" y="228600"/>
            <a:ext cx="5105400" cy="19002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1800"/>
              <a:buFont typeface="Arial"/>
              <a:buNone/>
            </a:pPr>
            <a:r>
              <a:rPr lang="en-US" sz="1800" b="1">
                <a:solidFill>
                  <a:srgbClr val="800000"/>
                </a:solidFill>
                <a:latin typeface="Arial"/>
                <a:ea typeface="Arial"/>
                <a:cs typeface="Arial"/>
                <a:sym typeface="Arial"/>
              </a:rPr>
              <a:t>Why are sunsets red?  Air </a:t>
            </a:r>
            <a:r>
              <a:rPr lang="en-US" sz="1800" b="1" u="sng">
                <a:solidFill>
                  <a:srgbClr val="800000"/>
                </a:solidFill>
                <a:latin typeface="Arial"/>
                <a:ea typeface="Arial"/>
                <a:cs typeface="Arial"/>
                <a:sym typeface="Arial"/>
              </a:rPr>
              <a:t>scatters</a:t>
            </a:r>
            <a:r>
              <a:rPr lang="en-US" sz="1800" b="1">
                <a:solidFill>
                  <a:srgbClr val="800000"/>
                </a:solidFill>
                <a:latin typeface="Arial"/>
                <a:ea typeface="Arial"/>
                <a:cs typeface="Arial"/>
                <a:sym typeface="Arial"/>
              </a:rPr>
              <a:t> blue light more than red light. When we look through a thick layer of air, like at sunset, mostly red light from the sun gets through.  The blue light is scattered to other directions.</a:t>
            </a:r>
            <a:endParaRPr/>
          </a:p>
          <a:p>
            <a:pPr marL="0" marR="0" lvl="0" indent="0" algn="l" rtl="0">
              <a:lnSpc>
                <a:spcPct val="100000"/>
              </a:lnSpc>
              <a:spcBef>
                <a:spcPts val="1125"/>
              </a:spcBef>
              <a:spcAft>
                <a:spcPts val="0"/>
              </a:spcAft>
              <a:buClr>
                <a:srgbClr val="800000"/>
              </a:buClr>
              <a:buSzPts val="1800"/>
              <a:buFont typeface="Arial"/>
              <a:buNone/>
            </a:pPr>
            <a:endParaRPr sz="1800" b="1">
              <a:solidFill>
                <a:srgbClr val="800000"/>
              </a:solidFill>
              <a:latin typeface="Arial"/>
              <a:ea typeface="Arial"/>
              <a:cs typeface="Arial"/>
              <a:sym typeface="Arial"/>
            </a:endParaRPr>
          </a:p>
        </p:txBody>
      </p:sp>
      <p:sp>
        <p:nvSpPr>
          <p:cNvPr id="130" name="Google Shape;130;p4"/>
          <p:cNvSpPr txBox="1"/>
          <p:nvPr/>
        </p:nvSpPr>
        <p:spPr>
          <a:xfrm>
            <a:off x="5226050" y="3497263"/>
            <a:ext cx="21336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664C"/>
                </a:solidFill>
                <a:latin typeface="Arial"/>
                <a:ea typeface="Arial"/>
                <a:cs typeface="Arial"/>
                <a:sym typeface="Arial"/>
              </a:rPr>
              <a:t>Not to scale!</a:t>
            </a:r>
            <a:endParaRPr/>
          </a:p>
        </p:txBody>
      </p:sp>
      <p:sp>
        <p:nvSpPr>
          <p:cNvPr id="131" name="Google Shape;131;p4"/>
          <p:cNvSpPr txBox="1"/>
          <p:nvPr/>
        </p:nvSpPr>
        <p:spPr>
          <a:xfrm>
            <a:off x="5873750" y="2544536"/>
            <a:ext cx="83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Blue Sky</a:t>
            </a:r>
            <a:endParaRPr/>
          </a:p>
        </p:txBody>
      </p:sp>
      <p:sp>
        <p:nvSpPr>
          <p:cNvPr id="132" name="Google Shape;132;p4"/>
          <p:cNvSpPr txBox="1"/>
          <p:nvPr/>
        </p:nvSpPr>
        <p:spPr>
          <a:xfrm>
            <a:off x="1828800" y="3108143"/>
            <a:ext cx="952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RED</a:t>
            </a:r>
            <a:endParaRPr/>
          </a:p>
        </p:txBody>
      </p:sp>
      <p:sp>
        <p:nvSpPr>
          <p:cNvPr id="133" name="Google Shape;133;p4"/>
          <p:cNvSpPr/>
          <p:nvPr/>
        </p:nvSpPr>
        <p:spPr>
          <a:xfrm>
            <a:off x="1279071" y="2632539"/>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
          <p:cNvSpPr/>
          <p:nvPr/>
        </p:nvSpPr>
        <p:spPr>
          <a:xfrm>
            <a:off x="1300843" y="2502261"/>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4"/>
          <p:cNvSpPr/>
          <p:nvPr/>
        </p:nvSpPr>
        <p:spPr>
          <a:xfrm>
            <a:off x="1213757" y="2527593"/>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txBox="1"/>
          <p:nvPr/>
        </p:nvSpPr>
        <p:spPr>
          <a:xfrm>
            <a:off x="0" y="-76446"/>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89FC0DD8-3512-2E48-B4A3-B9ADED9E8F70}"/>
              </a:ext>
            </a:extLst>
          </p:cNvPr>
          <p:cNvSpPr txBox="1"/>
          <p:nvPr/>
        </p:nvSpPr>
        <p:spPr>
          <a:xfrm>
            <a:off x="3139698" y="1893875"/>
            <a:ext cx="1535288" cy="738664"/>
          </a:xfrm>
          <a:prstGeom prst="rect">
            <a:avLst/>
          </a:prstGeom>
          <a:solidFill>
            <a:srgbClr val="E2C4F1"/>
          </a:solidFill>
        </p:spPr>
        <p:txBody>
          <a:bodyPr wrap="square" rtlCol="0">
            <a:spAutoFit/>
          </a:bodyPr>
          <a:lstStyle/>
          <a:p>
            <a:r>
              <a:rPr lang="en-US" b="1" dirty="0"/>
              <a:t>FYI 2.8’ </a:t>
            </a:r>
            <a:r>
              <a:rPr lang="en-US" b="1" dirty="0">
                <a:solidFill>
                  <a:schemeClr val="tx1"/>
                </a:solidFill>
                <a:hlinkClick r:id="rId4">
                  <a:extLst>
                    <a:ext uri="{A12FA001-AC4F-418D-AE19-62706E023703}">
                      <ahyp:hlinkClr xmlns:ahyp="http://schemas.microsoft.com/office/drawing/2018/hyperlinkcolor" val="tx"/>
                    </a:ext>
                  </a:extLst>
                </a:hlinkClick>
              </a:rPr>
              <a:t>VIDEO</a:t>
            </a:r>
            <a:r>
              <a:rPr lang="en-US" b="1" dirty="0"/>
              <a:t>: Why is the sky blue?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Astronomy Brightness: BIG scale!</a:t>
            </a:r>
            <a:endParaRPr dirty="0"/>
          </a:p>
        </p:txBody>
      </p:sp>
      <p:sp>
        <p:nvSpPr>
          <p:cNvPr id="142" name="Google Shape;142;p5"/>
          <p:cNvSpPr txBox="1"/>
          <p:nvPr/>
        </p:nvSpPr>
        <p:spPr>
          <a:xfrm>
            <a:off x="609599" y="1589314"/>
            <a:ext cx="7923213" cy="5262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is BRIGHT:  400,000x brighter than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appears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Sirius is 250x brighter than faintest star visible to naked eye</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rgbClr val="C00000"/>
                </a:solidFill>
                <a:sym typeface="Arial"/>
              </a:rPr>
              <a:t>Even 1% of sunlight = daylight on cloudy day</a:t>
            </a:r>
            <a:endParaRPr dirty="0">
              <a:solidFill>
                <a:srgbClr val="C00000"/>
              </a:solidFill>
            </a:endParaRPr>
          </a:p>
        </p:txBody>
      </p:sp>
      <p:pic>
        <p:nvPicPr>
          <p:cNvPr id="143" name="Google Shape;143;p5"/>
          <p:cNvPicPr preferRelativeResize="0"/>
          <p:nvPr/>
        </p:nvPicPr>
        <p:blipFill rotWithShape="1">
          <a:blip r:embed="rId3">
            <a:alphaModFix/>
          </a:blip>
          <a:srcRect/>
          <a:stretch/>
        </p:blipFill>
        <p:spPr>
          <a:xfrm>
            <a:off x="5410200" y="2133600"/>
            <a:ext cx="838200" cy="83820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7010400" y="2743200"/>
            <a:ext cx="1295400" cy="994244"/>
          </a:xfrm>
          <a:prstGeom prst="rect">
            <a:avLst/>
          </a:prstGeom>
          <a:noFill/>
          <a:ln>
            <a:noFill/>
          </a:ln>
        </p:spPr>
      </p:pic>
      <p:pic>
        <p:nvPicPr>
          <p:cNvPr id="145" name="Google Shape;145;p5"/>
          <p:cNvPicPr preferRelativeResize="0"/>
          <p:nvPr/>
        </p:nvPicPr>
        <p:blipFill rotWithShape="1">
          <a:blip r:embed="rId5">
            <a:alphaModFix/>
          </a:blip>
          <a:srcRect/>
          <a:stretch/>
        </p:blipFill>
        <p:spPr>
          <a:xfrm rot="5400000">
            <a:off x="5684082" y="4088435"/>
            <a:ext cx="927100" cy="1170064"/>
          </a:xfrm>
          <a:prstGeom prst="rect">
            <a:avLst/>
          </a:prstGeom>
          <a:noFill/>
          <a:ln>
            <a:noFill/>
          </a:ln>
        </p:spPr>
      </p:pic>
      <p:sp>
        <p:nvSpPr>
          <p:cNvPr id="146" name="Google Shape;146;p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xfrm>
            <a:off x="0" y="0"/>
            <a:ext cx="9144000"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ORBITS</a:t>
            </a:r>
            <a:endParaRPr/>
          </a:p>
        </p:txBody>
      </p:sp>
      <p:pic>
        <p:nvPicPr>
          <p:cNvPr id="152" name="Google Shape;152;p6" descr="ch05_kepler1610"/>
          <p:cNvPicPr preferRelativeResize="0"/>
          <p:nvPr/>
        </p:nvPicPr>
        <p:blipFill rotWithShape="1">
          <a:blip r:embed="rId3">
            <a:alphaModFix/>
          </a:blip>
          <a:srcRect/>
          <a:stretch/>
        </p:blipFill>
        <p:spPr>
          <a:xfrm>
            <a:off x="6500877" y="1027767"/>
            <a:ext cx="2364054" cy="3244023"/>
          </a:xfrm>
          <a:prstGeom prst="rect">
            <a:avLst/>
          </a:prstGeom>
          <a:noFill/>
          <a:ln>
            <a:noFill/>
          </a:ln>
        </p:spPr>
      </p:pic>
      <p:sp>
        <p:nvSpPr>
          <p:cNvPr id="153" name="Google Shape;153;p6"/>
          <p:cNvSpPr/>
          <p:nvPr/>
        </p:nvSpPr>
        <p:spPr>
          <a:xfrm>
            <a:off x="5419107" y="1336153"/>
            <a:ext cx="101447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800"/>
              <a:buFont typeface="Arial"/>
              <a:buNone/>
            </a:pPr>
            <a:r>
              <a:rPr lang="en-US" sz="1800" b="1">
                <a:solidFill>
                  <a:schemeClr val="dk2"/>
                </a:solidFill>
                <a:latin typeface="Arial"/>
                <a:ea typeface="Arial"/>
                <a:cs typeface="Arial"/>
                <a:sym typeface="Arial"/>
              </a:rPr>
              <a:t>Kepler 1610</a:t>
            </a:r>
            <a:endParaRPr/>
          </a:p>
        </p:txBody>
      </p:sp>
      <p:sp>
        <p:nvSpPr>
          <p:cNvPr id="154" name="Google Shape;154;p6"/>
          <p:cNvSpPr txBox="1"/>
          <p:nvPr/>
        </p:nvSpPr>
        <p:spPr>
          <a:xfrm>
            <a:off x="13184" y="1027767"/>
            <a:ext cx="4790464" cy="52629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1218A"/>
                </a:solidFill>
                <a:latin typeface="Arial"/>
                <a:ea typeface="Arial"/>
                <a:cs typeface="Arial"/>
                <a:sym typeface="Arial"/>
              </a:rPr>
              <a:t>Johannes Kepler (1571-1630) used observations of planets to deduce 3 laws: </a:t>
            </a:r>
            <a:endParaRPr dirty="0"/>
          </a:p>
          <a:p>
            <a:pPr marL="0" marR="0" lvl="0" indent="0" algn="l" rtl="0">
              <a:spcBef>
                <a:spcPts val="0"/>
              </a:spcBef>
              <a:spcAft>
                <a:spcPts val="0"/>
              </a:spcAft>
              <a:buNone/>
            </a:pPr>
            <a:endParaRPr sz="2400" b="1" dirty="0">
              <a:solidFill>
                <a:srgbClr val="21218A"/>
              </a:solidFill>
              <a:latin typeface="Arial"/>
              <a:ea typeface="Arial"/>
              <a:cs typeface="Arial"/>
              <a:sym typeface="Aria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0070C0"/>
                </a:solidFill>
                <a:sym typeface="Arial"/>
              </a:rPr>
              <a:t>Planets move in an ELLIPSE, with Sun at one focus</a:t>
            </a:r>
            <a:endParaRPr dirty="0">
              <a:solidFill>
                <a:srgbClr val="0070C0"/>
              </a:solidFil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21218A"/>
                </a:solidFill>
                <a:latin typeface="Arial"/>
                <a:ea typeface="Arial"/>
                <a:cs typeface="Arial"/>
                <a:sym typeface="Arial"/>
              </a:rPr>
              <a:t>Planets “sweep out” equal areas of their orbit in equal times </a:t>
            </a:r>
            <a:r>
              <a:rPr lang="en-US" sz="2400" b="1" dirty="0">
                <a:solidFill>
                  <a:srgbClr val="21218A"/>
                </a:solidFill>
                <a:latin typeface="Arial"/>
                <a:ea typeface="Arial"/>
                <a:cs typeface="Arial"/>
                <a:sym typeface="Wingdings" pitchFamily="2" charset="2"/>
              </a:rPr>
              <a:t></a:t>
            </a:r>
            <a:r>
              <a:rPr lang="en-US" sz="2400" b="1" dirty="0">
                <a:solidFill>
                  <a:srgbClr val="21218A"/>
                </a:solidFill>
                <a:latin typeface="Arial"/>
                <a:ea typeface="Arial"/>
                <a:cs typeface="Arial"/>
                <a:sym typeface="Arial"/>
              </a:rPr>
              <a:t> move </a:t>
            </a:r>
            <a:r>
              <a:rPr lang="en-US" sz="2400" b="1" dirty="0">
                <a:solidFill>
                  <a:srgbClr val="21218A"/>
                </a:solidFill>
              </a:rPr>
              <a:t>FASTER</a:t>
            </a:r>
            <a:r>
              <a:rPr lang="en-US" sz="2400" b="1" dirty="0">
                <a:solidFill>
                  <a:srgbClr val="21218A"/>
                </a:solidFill>
                <a:latin typeface="Arial"/>
                <a:ea typeface="Arial"/>
                <a:cs typeface="Arial"/>
                <a:sym typeface="Arial"/>
              </a:rPr>
              <a:t> when CLOSER to Sun</a:t>
            </a:r>
            <a:endParaRPr dirty="0"/>
          </a:p>
          <a:p>
            <a:pPr marL="457200" marR="0" lvl="0" indent="-457200" algn="l" rtl="0">
              <a:spcBef>
                <a:spcPts val="0"/>
              </a:spcBef>
              <a:spcAft>
                <a:spcPts val="0"/>
              </a:spcAft>
              <a:buClr>
                <a:srgbClr val="21218A"/>
              </a:buClr>
              <a:buSzPts val="2400"/>
              <a:buFont typeface="Arial"/>
              <a:buAutoNum type="arabicParenR"/>
            </a:pPr>
            <a:r>
              <a:rPr lang="en-US" sz="2400" b="1" dirty="0">
                <a:solidFill>
                  <a:srgbClr val="C00000"/>
                </a:solidFill>
                <a:latin typeface="Arial"/>
                <a:ea typeface="Arial"/>
                <a:cs typeface="Arial"/>
                <a:sym typeface="Arial"/>
              </a:rPr>
              <a:t>The period (year) squared of a planet equals its mean distance cubed</a:t>
            </a:r>
            <a:endParaRPr sz="2400" b="1" dirty="0">
              <a:solidFill>
                <a:srgbClr val="C00000"/>
              </a:solidFill>
              <a:latin typeface="Arial"/>
              <a:ea typeface="Arial"/>
              <a:cs typeface="Arial"/>
              <a:sym typeface="Arial"/>
            </a:endParaRPr>
          </a:p>
        </p:txBody>
      </p:sp>
      <p:sp>
        <p:nvSpPr>
          <p:cNvPr id="155" name="Google Shape;155;p6"/>
          <p:cNvSpPr txBox="1"/>
          <p:nvPr/>
        </p:nvSpPr>
        <p:spPr>
          <a:xfrm>
            <a:off x="5029201" y="4450692"/>
            <a:ext cx="33528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ALL </a:t>
            </a:r>
            <a:r>
              <a:rPr lang="en-US" sz="2400" b="1">
                <a:solidFill>
                  <a:srgbClr val="0070C0"/>
                </a:solidFill>
                <a:latin typeface="Arial"/>
                <a:ea typeface="Arial"/>
                <a:cs typeface="Arial"/>
                <a:sym typeface="Arial"/>
              </a:rPr>
              <a:t>objects in orbits follow these laws, </a:t>
            </a:r>
            <a:r>
              <a:rPr lang="en-US" sz="2400" b="1" i="1">
                <a:solidFill>
                  <a:srgbClr val="7030A0"/>
                </a:solidFill>
                <a:latin typeface="Arial"/>
                <a:ea typeface="Arial"/>
                <a:cs typeface="Arial"/>
                <a:sym typeface="Arial"/>
              </a:rPr>
              <a:t>INCLUDING MOON AROUND EARTH</a:t>
            </a:r>
            <a:endParaRPr sz="3200" b="1" i="1">
              <a:solidFill>
                <a:srgbClr val="7030A0"/>
              </a:solidFill>
              <a:latin typeface="Arial"/>
              <a:ea typeface="Arial"/>
              <a:cs typeface="Arial"/>
              <a:sym typeface="Arial"/>
            </a:endParaRPr>
          </a:p>
        </p:txBody>
      </p:sp>
      <p:pic>
        <p:nvPicPr>
          <p:cNvPr id="156" name="Google Shape;156;p6"/>
          <p:cNvPicPr preferRelativeResize="0"/>
          <p:nvPr/>
        </p:nvPicPr>
        <p:blipFill rotWithShape="1">
          <a:blip r:embed="rId4">
            <a:alphaModFix/>
          </a:blip>
          <a:srcRect/>
          <a:stretch/>
        </p:blipFill>
        <p:spPr>
          <a:xfrm>
            <a:off x="7858608" y="5481743"/>
            <a:ext cx="1196010" cy="976261"/>
          </a:xfrm>
          <a:prstGeom prst="rect">
            <a:avLst/>
          </a:prstGeom>
          <a:noFill/>
          <a:ln>
            <a:noFill/>
          </a:ln>
        </p:spPr>
      </p:pic>
      <p:sp>
        <p:nvSpPr>
          <p:cNvPr id="157" name="Google Shape;157;p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0" y="0"/>
            <a:ext cx="9144000" cy="1098100"/>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Kepler’s 3 Laws: 1</a:t>
            </a:r>
            <a:r>
              <a:rPr lang="en-US" b="1" baseline="30000"/>
              <a:t>st</a:t>
            </a:r>
            <a:r>
              <a:rPr lang="en-US" b="1"/>
              <a:t> Law</a:t>
            </a:r>
            <a:endParaRPr/>
          </a:p>
        </p:txBody>
      </p:sp>
      <p:sp>
        <p:nvSpPr>
          <p:cNvPr id="163" name="Google Shape;163;p7"/>
          <p:cNvSpPr txBox="1">
            <a:spLocks noGrp="1"/>
          </p:cNvSpPr>
          <p:nvPr>
            <p:ph type="body" idx="1"/>
          </p:nvPr>
        </p:nvSpPr>
        <p:spPr>
          <a:xfrm>
            <a:off x="533401" y="1098100"/>
            <a:ext cx="8305800" cy="1371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1) Planets orbit in an ellipse with Sun at one focus (other focus empty)</a:t>
            </a:r>
            <a:endParaRPr/>
          </a:p>
          <a:p>
            <a:pPr marL="341313" lvl="0" indent="-341313" algn="l" rtl="0">
              <a:lnSpc>
                <a:spcPct val="97000"/>
              </a:lnSpc>
              <a:spcBef>
                <a:spcPts val="800"/>
              </a:spcBef>
              <a:spcAft>
                <a:spcPts val="0"/>
              </a:spcAft>
              <a:buSzPts val="3200"/>
              <a:buFont typeface="Arial"/>
              <a:buNone/>
            </a:pPr>
            <a:endParaRPr/>
          </a:p>
        </p:txBody>
      </p:sp>
      <p:pic>
        <p:nvPicPr>
          <p:cNvPr id="164" name="Google Shape;164;p7" descr="ch05_fig_planetorbits_spaceplace.nasa.gif"/>
          <p:cNvPicPr preferRelativeResize="0"/>
          <p:nvPr/>
        </p:nvPicPr>
        <p:blipFill rotWithShape="1">
          <a:blip r:embed="rId3">
            <a:alphaModFix/>
          </a:blip>
          <a:srcRect/>
          <a:stretch/>
        </p:blipFill>
        <p:spPr>
          <a:xfrm>
            <a:off x="1295400" y="2514600"/>
            <a:ext cx="6350000" cy="3949700"/>
          </a:xfrm>
          <a:prstGeom prst="rect">
            <a:avLst/>
          </a:prstGeom>
          <a:noFill/>
          <a:ln>
            <a:noFill/>
          </a:ln>
        </p:spPr>
      </p:pic>
      <p:sp>
        <p:nvSpPr>
          <p:cNvPr id="165" name="Google Shape;165;p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0" y="1216025"/>
            <a:ext cx="8964613" cy="3640138"/>
          </a:xfrm>
          <a:prstGeom prst="rect">
            <a:avLst/>
          </a:prstGeom>
          <a:noFill/>
          <a:ln>
            <a:noFill/>
          </a:ln>
        </p:spPr>
      </p:pic>
      <p:sp>
        <p:nvSpPr>
          <p:cNvPr id="173" name="Google Shape;173;p8"/>
          <p:cNvSpPr txBox="1"/>
          <p:nvPr/>
        </p:nvSpPr>
        <p:spPr>
          <a:xfrm>
            <a:off x="7010400" y="2895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e=0.8</a:t>
            </a:r>
            <a:endParaRPr/>
          </a:p>
        </p:txBody>
      </p:sp>
      <p:sp>
        <p:nvSpPr>
          <p:cNvPr id="174" name="Google Shape;174;p8"/>
          <p:cNvSpPr txBox="1">
            <a:spLocks noGrp="1"/>
          </p:cNvSpPr>
          <p:nvPr>
            <p:ph type="title"/>
          </p:nvPr>
        </p:nvSpPr>
        <p:spPr>
          <a:xfrm>
            <a:off x="3543300" y="-12041"/>
            <a:ext cx="2590800" cy="805733"/>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US" dirty="0"/>
              <a:t>Ellipses</a:t>
            </a:r>
            <a:endParaRPr dirty="0"/>
          </a:p>
        </p:txBody>
      </p:sp>
      <p:sp>
        <p:nvSpPr>
          <p:cNvPr id="175" name="Google Shape;175;p8"/>
          <p:cNvSpPr/>
          <p:nvPr/>
        </p:nvSpPr>
        <p:spPr>
          <a:xfrm>
            <a:off x="6254723" y="6124773"/>
            <a:ext cx="2709890" cy="809025"/>
          </a:xfrm>
          <a:prstGeom prst="rect">
            <a:avLst/>
          </a:prstGeom>
          <a:noFill/>
          <a:ln>
            <a:noFill/>
          </a:ln>
        </p:spPr>
        <p:txBody>
          <a:bodyPr spcFirstLastPara="1" wrap="square" lIns="82075" tIns="41025" rIns="82075" bIns="41025" anchor="t" anchorCtr="0">
            <a:noAutofit/>
          </a:bodyPr>
          <a:lstStyle/>
          <a:p>
            <a:pPr lvl="0" algn="ctr">
              <a:buSzPts val="1400"/>
            </a:pPr>
            <a:r>
              <a:rPr lang="en-US" sz="1200" i="1" dirty="0">
                <a:solidFill>
                  <a:srgbClr val="000000"/>
                </a:solidFill>
                <a:latin typeface="Arial"/>
                <a:ea typeface="Arial"/>
                <a:cs typeface="Arial"/>
                <a:sym typeface="Arial"/>
              </a:rPr>
              <a:t>Based on figure</a:t>
            </a:r>
            <a:r>
              <a:rPr lang="en-US" sz="1200" i="1" dirty="0"/>
              <a:t> </a:t>
            </a:r>
            <a:r>
              <a:rPr lang="en-US" sz="1200" i="1" dirty="0">
                <a:solidFill>
                  <a:srgbClr val="000000"/>
                </a:solidFill>
                <a:latin typeface="Arial"/>
                <a:ea typeface="Arial"/>
                <a:cs typeface="Arial"/>
                <a:sym typeface="Arial"/>
              </a:rPr>
              <a:t>from </a:t>
            </a:r>
            <a:r>
              <a:rPr lang="en-US" sz="1200" i="1" dirty="0" err="1">
                <a:solidFill>
                  <a:srgbClr val="000000"/>
                </a:solidFill>
                <a:latin typeface="Arial"/>
                <a:ea typeface="Arial"/>
                <a:cs typeface="Arial"/>
                <a:sym typeface="Arial"/>
              </a:rPr>
              <a:t>Pasachoff</a:t>
            </a:r>
            <a:r>
              <a:rPr lang="en-US" sz="1200" i="1" dirty="0">
                <a:solidFill>
                  <a:srgbClr val="000000"/>
                </a:solidFill>
                <a:latin typeface="Arial"/>
                <a:ea typeface="Arial"/>
                <a:cs typeface="Arial"/>
                <a:sym typeface="Arial"/>
              </a:rPr>
              <a:t> &amp; </a:t>
            </a:r>
            <a:r>
              <a:rPr lang="en-US" sz="1200" i="1" dirty="0" err="1">
                <a:solidFill>
                  <a:srgbClr val="000000"/>
                </a:solidFill>
                <a:latin typeface="Arial"/>
                <a:ea typeface="Arial"/>
                <a:cs typeface="Arial"/>
                <a:sym typeface="Arial"/>
              </a:rPr>
              <a:t>Fillipenko</a:t>
            </a:r>
            <a:r>
              <a:rPr lang="en-US" sz="1200" i="1" dirty="0">
                <a:solidFill>
                  <a:srgbClr val="000000"/>
                </a:solidFill>
                <a:latin typeface="Arial"/>
                <a:ea typeface="Arial"/>
                <a:cs typeface="Arial"/>
                <a:sym typeface="Arial"/>
              </a:rPr>
              <a:t> (5</a:t>
            </a:r>
            <a:r>
              <a:rPr lang="en-US" sz="1200" i="1" baseline="30000" dirty="0">
                <a:solidFill>
                  <a:srgbClr val="000000"/>
                </a:solidFill>
                <a:latin typeface="Arial"/>
                <a:ea typeface="Arial"/>
                <a:cs typeface="Arial"/>
                <a:sym typeface="Arial"/>
              </a:rPr>
              <a:t>th</a:t>
            </a:r>
            <a:r>
              <a:rPr lang="en-US" sz="1200" i="1" dirty="0">
                <a:solidFill>
                  <a:srgbClr val="000000"/>
                </a:solidFill>
                <a:latin typeface="Arial"/>
                <a:ea typeface="Arial"/>
                <a:cs typeface="Arial"/>
                <a:sym typeface="Arial"/>
              </a:rPr>
              <a:t> ed., 2019)</a:t>
            </a:r>
            <a:endParaRPr sz="1200" i="1" dirty="0"/>
          </a:p>
        </p:txBody>
      </p:sp>
      <p:sp>
        <p:nvSpPr>
          <p:cNvPr id="176" name="Google Shape;176;p8"/>
          <p:cNvSpPr txBox="1"/>
          <p:nvPr/>
        </p:nvSpPr>
        <p:spPr>
          <a:xfrm>
            <a:off x="1828800" y="4419600"/>
            <a:ext cx="60198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eccentricity:  e=(distance between foci)/2a</a:t>
            </a:r>
            <a:endParaRPr/>
          </a:p>
        </p:txBody>
      </p:sp>
      <p:sp>
        <p:nvSpPr>
          <p:cNvPr id="177" name="Google Shape;177;p8"/>
          <p:cNvSpPr txBox="1"/>
          <p:nvPr/>
        </p:nvSpPr>
        <p:spPr>
          <a:xfrm>
            <a:off x="1905000" y="2895600"/>
            <a:ext cx="8382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=a</a:t>
            </a:r>
            <a:endParaRPr/>
          </a:p>
        </p:txBody>
      </p:sp>
      <p:sp>
        <p:nvSpPr>
          <p:cNvPr id="178" name="Google Shape;178;p8"/>
          <p:cNvSpPr txBox="1"/>
          <p:nvPr/>
        </p:nvSpPr>
        <p:spPr>
          <a:xfrm>
            <a:off x="0" y="5011595"/>
            <a:ext cx="9144000" cy="96637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2000"/>
              <a:buFont typeface="Arial"/>
              <a:buNone/>
            </a:pPr>
            <a:r>
              <a:rPr lang="en-US" sz="1800" b="1" dirty="0">
                <a:solidFill>
                  <a:srgbClr val="006600"/>
                </a:solidFill>
                <a:latin typeface="Arial"/>
                <a:ea typeface="Arial"/>
                <a:cs typeface="Arial"/>
                <a:sym typeface="Arial"/>
              </a:rPr>
              <a:t>Circle: e=0          </a:t>
            </a:r>
            <a:r>
              <a:rPr lang="en-US" sz="1800" b="1" dirty="0">
                <a:solidFill>
                  <a:schemeClr val="dk1"/>
                </a:solidFill>
                <a:latin typeface="Arial"/>
                <a:ea typeface="Arial"/>
                <a:cs typeface="Arial"/>
                <a:sym typeface="Arial"/>
              </a:rPr>
              <a:t>Earth’s orbit: </a:t>
            </a:r>
            <a:r>
              <a:rPr lang="en-US" sz="2000" b="1" dirty="0">
                <a:solidFill>
                  <a:schemeClr val="dk1"/>
                </a:solidFill>
                <a:latin typeface="Arial"/>
                <a:ea typeface="Arial"/>
                <a:cs typeface="Arial"/>
                <a:sym typeface="Arial"/>
              </a:rPr>
              <a:t>e=0.017</a:t>
            </a:r>
            <a:r>
              <a:rPr lang="en-US" sz="1800" b="1" dirty="0">
                <a:solidFill>
                  <a:schemeClr val="dk1"/>
                </a:solidFill>
                <a:latin typeface="Arial"/>
                <a:ea typeface="Arial"/>
                <a:cs typeface="Arial"/>
                <a:sym typeface="Arial"/>
              </a:rPr>
              <a:t>    </a:t>
            </a:r>
            <a:r>
              <a:rPr lang="en-US" sz="1800" b="1" dirty="0">
                <a:solidFill>
                  <a:srgbClr val="006600"/>
                </a:solidFill>
                <a:latin typeface="Arial"/>
                <a:ea typeface="Arial"/>
                <a:cs typeface="Arial"/>
                <a:sym typeface="Arial"/>
              </a:rPr>
              <a:t>Mars: e=0.09       Mercury: e=0.21   big ellipse above: e=0.75     Halley’s Comet: e=0.97    parabola: </a:t>
            </a:r>
            <a:r>
              <a:rPr lang="en-US" sz="2000" b="1" dirty="0">
                <a:solidFill>
                  <a:srgbClr val="006600"/>
                </a:solidFill>
                <a:latin typeface="Arial"/>
                <a:ea typeface="Arial"/>
                <a:cs typeface="Arial"/>
                <a:sym typeface="Arial"/>
              </a:rPr>
              <a:t>e=1 </a:t>
            </a:r>
            <a:endParaRPr dirty="0"/>
          </a:p>
        </p:txBody>
      </p:sp>
      <p:pic>
        <p:nvPicPr>
          <p:cNvPr id="179" name="Google Shape;179;p8"/>
          <p:cNvPicPr preferRelativeResize="0"/>
          <p:nvPr/>
        </p:nvPicPr>
        <p:blipFill rotWithShape="1">
          <a:blip r:embed="rId4">
            <a:alphaModFix/>
          </a:blip>
          <a:srcRect/>
          <a:stretch/>
        </p:blipFill>
        <p:spPr>
          <a:xfrm>
            <a:off x="3581400" y="5943600"/>
            <a:ext cx="1889100" cy="804236"/>
          </a:xfrm>
          <a:prstGeom prst="rect">
            <a:avLst/>
          </a:prstGeom>
          <a:noFill/>
          <a:ln>
            <a:noFill/>
          </a:ln>
        </p:spPr>
      </p:pic>
      <p:sp>
        <p:nvSpPr>
          <p:cNvPr id="180" name="Google Shape;180;p8"/>
          <p:cNvSpPr txBox="1"/>
          <p:nvPr/>
        </p:nvSpPr>
        <p:spPr>
          <a:xfrm>
            <a:off x="609600" y="1060593"/>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e=0.75</a:t>
            </a:r>
            <a:endParaRPr/>
          </a:p>
        </p:txBody>
      </p:sp>
      <p:sp>
        <p:nvSpPr>
          <p:cNvPr id="181" name="Google Shape;181;p8"/>
          <p:cNvSpPr txBox="1"/>
          <p:nvPr/>
        </p:nvSpPr>
        <p:spPr>
          <a:xfrm>
            <a:off x="8202613"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e=1</a:t>
            </a:r>
            <a:endParaRPr sz="1800">
              <a:solidFill>
                <a:srgbClr val="0070C0"/>
              </a:solidFill>
              <a:latin typeface="Arial"/>
              <a:ea typeface="Arial"/>
              <a:cs typeface="Arial"/>
              <a:sym typeface="Arial"/>
            </a:endParaRPr>
          </a:p>
        </p:txBody>
      </p:sp>
      <p:sp>
        <p:nvSpPr>
          <p:cNvPr id="182" name="Google Shape;182;p8"/>
          <p:cNvSpPr txBox="1"/>
          <p:nvPr/>
        </p:nvSpPr>
        <p:spPr>
          <a:xfrm>
            <a:off x="6143767" y="953643"/>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9051"/>
                </a:solidFill>
                <a:latin typeface="Arial"/>
                <a:ea typeface="Arial"/>
                <a:cs typeface="Arial"/>
                <a:sym typeface="Arial"/>
              </a:rPr>
              <a:t>e&gt;1</a:t>
            </a:r>
            <a:endParaRPr/>
          </a:p>
        </p:txBody>
      </p:sp>
      <p:sp>
        <p:nvSpPr>
          <p:cNvPr id="183" name="Google Shape;183;p8"/>
          <p:cNvSpPr txBox="1"/>
          <p:nvPr/>
        </p:nvSpPr>
        <p:spPr>
          <a:xfrm>
            <a:off x="5866263" y="2798346"/>
            <a:ext cx="788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e=0</a:t>
            </a:r>
            <a:endParaRPr sz="1800">
              <a:solidFill>
                <a:schemeClr val="dk1"/>
              </a:solidFill>
              <a:latin typeface="Arial"/>
              <a:ea typeface="Arial"/>
              <a:cs typeface="Arial"/>
              <a:sym typeface="Arial"/>
            </a:endParaRPr>
          </a:p>
        </p:txBody>
      </p:sp>
      <p:pic>
        <p:nvPicPr>
          <p:cNvPr id="184" name="Google Shape;184;p8"/>
          <p:cNvPicPr preferRelativeResize="0"/>
          <p:nvPr/>
        </p:nvPicPr>
        <p:blipFill rotWithShape="1">
          <a:blip r:embed="rId5">
            <a:alphaModFix/>
          </a:blip>
          <a:srcRect/>
          <a:stretch/>
        </p:blipFill>
        <p:spPr>
          <a:xfrm>
            <a:off x="5371016" y="2658249"/>
            <a:ext cx="280194" cy="280194"/>
          </a:xfrm>
          <a:prstGeom prst="rect">
            <a:avLst/>
          </a:prstGeom>
          <a:noFill/>
          <a:ln>
            <a:noFill/>
          </a:ln>
        </p:spPr>
      </p:pic>
      <p:sp>
        <p:nvSpPr>
          <p:cNvPr id="185" name="Google Shape;185;p8"/>
          <p:cNvSpPr txBox="1"/>
          <p:nvPr/>
        </p:nvSpPr>
        <p:spPr>
          <a:xfrm>
            <a:off x="-15100" y="0"/>
            <a:ext cx="3375000" cy="400200"/>
          </a:xfrm>
          <a:prstGeom prst="rect">
            <a:avLst/>
          </a:prstGeom>
          <a:solidFill>
            <a:srgbClr val="FF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0" y="0"/>
            <a:ext cx="4724400" cy="1512088"/>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2</a:t>
            </a:r>
            <a:r>
              <a:rPr lang="en-US" b="1" baseline="30000" dirty="0"/>
              <a:t>nd</a:t>
            </a:r>
            <a:r>
              <a:rPr lang="en-US" b="1" dirty="0"/>
              <a:t> law</a:t>
            </a:r>
            <a:endParaRPr dirty="0"/>
          </a:p>
        </p:txBody>
      </p:sp>
      <p:sp>
        <p:nvSpPr>
          <p:cNvPr id="191" name="Google Shape;191;p9"/>
          <p:cNvSpPr txBox="1">
            <a:spLocks noGrp="1"/>
          </p:cNvSpPr>
          <p:nvPr>
            <p:ph type="body" idx="1"/>
          </p:nvPr>
        </p:nvSpPr>
        <p:spPr>
          <a:xfrm>
            <a:off x="457200" y="1600200"/>
            <a:ext cx="4037013" cy="4524375"/>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80000"/>
              </a:lnSpc>
              <a:spcBef>
                <a:spcPts val="0"/>
              </a:spcBef>
              <a:spcAft>
                <a:spcPts val="0"/>
              </a:spcAft>
              <a:buSzPts val="2800"/>
              <a:buFont typeface="Times New Roman"/>
              <a:buChar char="•"/>
            </a:pPr>
            <a:r>
              <a:rPr lang="en-US" sz="2800" b="1">
                <a:solidFill>
                  <a:srgbClr val="006600"/>
                </a:solidFill>
                <a:latin typeface="Times New Roman"/>
                <a:ea typeface="Times New Roman"/>
                <a:cs typeface="Times New Roman"/>
                <a:sym typeface="Times New Roman"/>
              </a:rPr>
              <a:t>Radius vector sweeps out equal areas in equal time</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fastest</a:t>
            </a:r>
            <a:r>
              <a:rPr lang="en-US" sz="2800">
                <a:latin typeface="Times New Roman"/>
                <a:ea typeface="Times New Roman"/>
                <a:cs typeface="Times New Roman"/>
                <a:sym typeface="Times New Roman"/>
              </a:rPr>
              <a:t> when closest to Sun (perihelion)</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slowest</a:t>
            </a:r>
            <a:r>
              <a:rPr lang="en-US" sz="2800">
                <a:latin typeface="Times New Roman"/>
                <a:ea typeface="Times New Roman"/>
                <a:cs typeface="Times New Roman"/>
                <a:sym typeface="Times New Roman"/>
              </a:rPr>
              <a:t> when farthest from Sun (aphelion)</a:t>
            </a:r>
            <a:endParaRPr/>
          </a:p>
          <a:p>
            <a:pPr marL="342900" lvl="0" indent="-342900" algn="l" rtl="0">
              <a:lnSpc>
                <a:spcPct val="80000"/>
              </a:lnSpc>
              <a:spcBef>
                <a:spcPts val="560"/>
              </a:spcBef>
              <a:spcAft>
                <a:spcPts val="0"/>
              </a:spcAft>
              <a:buSzPts val="2800"/>
              <a:buFont typeface="Times New Roman"/>
              <a:buChar char="•"/>
            </a:pPr>
            <a:r>
              <a:rPr lang="en-US" sz="2800">
                <a:latin typeface="Times New Roman"/>
                <a:ea typeface="Times New Roman"/>
                <a:cs typeface="Times New Roman"/>
                <a:sym typeface="Times New Roman"/>
              </a:rPr>
              <a:t>Is consequence of </a:t>
            </a:r>
            <a:r>
              <a:rPr lang="en-US" sz="2800">
                <a:solidFill>
                  <a:schemeClr val="accent2"/>
                </a:solidFill>
                <a:latin typeface="Times New Roman"/>
                <a:ea typeface="Times New Roman"/>
                <a:cs typeface="Times New Roman"/>
                <a:sym typeface="Times New Roman"/>
              </a:rPr>
              <a:t>conservation of angular momentum</a:t>
            </a:r>
            <a:endParaRPr/>
          </a:p>
          <a:p>
            <a:pPr marL="342900" lvl="0" indent="-165100" algn="l" rtl="0">
              <a:lnSpc>
                <a:spcPct val="80000"/>
              </a:lnSpc>
              <a:spcBef>
                <a:spcPts val="560"/>
              </a:spcBef>
              <a:spcAft>
                <a:spcPts val="0"/>
              </a:spcAft>
              <a:buSzPts val="2800"/>
              <a:buFont typeface="Times New Roman"/>
              <a:buNone/>
            </a:pPr>
            <a:endParaRPr sz="2800">
              <a:solidFill>
                <a:schemeClr val="accent2"/>
              </a:solidFill>
              <a:latin typeface="Times New Roman"/>
              <a:ea typeface="Times New Roman"/>
              <a:cs typeface="Times New Roman"/>
              <a:sym typeface="Times New Roman"/>
            </a:endParaRPr>
          </a:p>
        </p:txBody>
      </p:sp>
      <p:pic>
        <p:nvPicPr>
          <p:cNvPr id="192" name="Google Shape;192;p9"/>
          <p:cNvPicPr preferRelativeResize="0">
            <a:picLocks noGrp="1"/>
          </p:cNvPicPr>
          <p:nvPr>
            <p:ph type="body" idx="2"/>
          </p:nvPr>
        </p:nvPicPr>
        <p:blipFill rotWithShape="1">
          <a:blip r:embed="rId3">
            <a:alphaModFix/>
          </a:blip>
          <a:srcRect/>
          <a:stretch/>
        </p:blipFill>
        <p:spPr>
          <a:xfrm>
            <a:off x="4953000" y="228600"/>
            <a:ext cx="4037013" cy="3979863"/>
          </a:xfrm>
          <a:prstGeom prst="rect">
            <a:avLst/>
          </a:prstGeom>
          <a:noFill/>
          <a:ln>
            <a:noFill/>
          </a:ln>
        </p:spPr>
      </p:pic>
      <p:sp>
        <p:nvSpPr>
          <p:cNvPr id="193" name="Google Shape;193;p9"/>
          <p:cNvSpPr txBox="1"/>
          <p:nvPr/>
        </p:nvSpPr>
        <p:spPr>
          <a:xfrm>
            <a:off x="7315200" y="1905000"/>
            <a:ext cx="609600" cy="482600"/>
          </a:xfrm>
          <a:prstGeom prst="rect">
            <a:avLst/>
          </a:prstGeom>
          <a:solidFill>
            <a:srgbClr val="6499CE"/>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endParaRPr sz="1800">
              <a:solidFill>
                <a:srgbClr val="99CCFF"/>
              </a:solidFill>
              <a:latin typeface="Arial"/>
              <a:ea typeface="Arial"/>
              <a:cs typeface="Arial"/>
              <a:sym typeface="Arial"/>
            </a:endParaRPr>
          </a:p>
        </p:txBody>
      </p:sp>
      <p:sp>
        <p:nvSpPr>
          <p:cNvPr id="194" name="Google Shape;194;p9"/>
          <p:cNvSpPr/>
          <p:nvPr/>
        </p:nvSpPr>
        <p:spPr>
          <a:xfrm>
            <a:off x="4953000" y="1828800"/>
            <a:ext cx="1276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perihelion</a:t>
            </a:r>
            <a:endParaRPr/>
          </a:p>
        </p:txBody>
      </p:sp>
      <p:sp>
        <p:nvSpPr>
          <p:cNvPr id="195" name="Google Shape;195;p9"/>
          <p:cNvSpPr/>
          <p:nvPr/>
        </p:nvSpPr>
        <p:spPr>
          <a:xfrm>
            <a:off x="7848600" y="1752600"/>
            <a:ext cx="11239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aphelion</a:t>
            </a:r>
            <a:endParaRPr/>
          </a:p>
        </p:txBody>
      </p:sp>
      <p:cxnSp>
        <p:nvCxnSpPr>
          <p:cNvPr id="196" name="Google Shape;196;p9"/>
          <p:cNvCxnSpPr/>
          <p:nvPr/>
        </p:nvCxnSpPr>
        <p:spPr>
          <a:xfrm rot="10800000" flipH="1">
            <a:off x="3886200" y="2209800"/>
            <a:ext cx="1066800" cy="990600"/>
          </a:xfrm>
          <a:prstGeom prst="straightConnector1">
            <a:avLst/>
          </a:prstGeom>
          <a:noFill/>
          <a:ln w="38100" cap="flat" cmpd="sng">
            <a:solidFill>
              <a:schemeClr val="dk1"/>
            </a:solidFill>
            <a:prstDash val="solid"/>
            <a:round/>
            <a:headEnd type="none" w="med" len="med"/>
            <a:tailEnd type="triangle" w="med" len="med"/>
          </a:ln>
        </p:spPr>
      </p:cxnSp>
      <p:cxnSp>
        <p:nvCxnSpPr>
          <p:cNvPr id="197" name="Google Shape;197;p9"/>
          <p:cNvCxnSpPr/>
          <p:nvPr/>
        </p:nvCxnSpPr>
        <p:spPr>
          <a:xfrm rot="10800000" flipH="1">
            <a:off x="4038600" y="2133600"/>
            <a:ext cx="4876800" cy="2057400"/>
          </a:xfrm>
          <a:prstGeom prst="straightConnector1">
            <a:avLst/>
          </a:prstGeom>
          <a:noFill/>
          <a:ln w="38100" cap="flat" cmpd="sng">
            <a:solidFill>
              <a:schemeClr val="dk1"/>
            </a:solidFill>
            <a:prstDash val="solid"/>
            <a:round/>
            <a:headEnd type="none" w="med" len="med"/>
            <a:tailEnd type="triangle" w="med" len="med"/>
          </a:ln>
        </p:spPr>
      </p:cxnSp>
      <p:sp>
        <p:nvSpPr>
          <p:cNvPr id="198" name="Google Shape;198;p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2777</Words>
  <Application>Microsoft Macintosh PowerPoint</Application>
  <PresentationFormat>On-screen Show (4:3)</PresentationFormat>
  <Paragraphs>340</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Times New Roman</vt:lpstr>
      <vt:lpstr>Arial</vt:lpstr>
      <vt:lpstr>Wingdings</vt:lpstr>
      <vt:lpstr>Tahoma</vt:lpstr>
      <vt:lpstr>Office Theme</vt:lpstr>
      <vt:lpstr>Lec 2: Lunar Eclipses</vt:lpstr>
      <vt:lpstr>Light: Point Source vs. Diffuse</vt:lpstr>
      <vt:lpstr> What Atmosphere Does to Light</vt:lpstr>
      <vt:lpstr>Twinkling</vt:lpstr>
      <vt:lpstr>Astronomy Brightness: BIG scale!</vt:lpstr>
      <vt:lpstr>ORBITS</vt:lpstr>
      <vt:lpstr>Kepler’s 3 Laws: 1st Law</vt:lpstr>
      <vt:lpstr>Ellipses</vt:lpstr>
      <vt:lpstr>Kepler’s 2nd law</vt:lpstr>
      <vt:lpstr>Angular Momentum</vt:lpstr>
      <vt:lpstr>Kepler’s 3rd law</vt:lpstr>
      <vt:lpstr>What does this mean for Moon?</vt:lpstr>
      <vt:lpstr>What’s a month?</vt:lpstr>
      <vt:lpstr>Moon Phases: a question of perspective</vt:lpstr>
      <vt:lpstr>Moon phases</vt:lpstr>
      <vt:lpstr>Moon goes in Earth’s shadow</vt:lpstr>
      <vt:lpstr>Lunar Eclipses: Happen Often</vt:lpstr>
      <vt:lpstr>Sun’s and Earth’s angular sizes from Moon</vt:lpstr>
      <vt:lpstr>Partial vs. Total Shadows</vt:lpstr>
      <vt:lpstr>Umbra vs. Penumbra</vt:lpstr>
      <vt:lpstr>Types of Lunar Eclipses</vt:lpstr>
      <vt:lpstr>From Moon: Probability of Lunar Eclipse, looking at Earth+Sun</vt:lpstr>
      <vt:lpstr>PowerPoint Presentation</vt:lpstr>
      <vt:lpstr>Eclipse Seasons</vt:lpstr>
      <vt:lpstr>Some Recent/Future Lunar Eclipses</vt:lpstr>
      <vt:lpstr>Partial Lunar Eclipse,  Oct. 28, 2023</vt:lpstr>
      <vt:lpstr>Penumbral Lunar Eclipse,  Mar. 25, 2024</vt:lpstr>
      <vt:lpstr>Lunar Eclipse May 15-16, 2022</vt:lpstr>
      <vt:lpstr>Rare Effect: Blue (Ozone) Band - I</vt:lpstr>
      <vt:lpstr>Rare Effect: Blue (Ozone) Band - II</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2: Lunar Eclipses</dc:title>
  <dc:creator>Microsoft Office User</dc:creator>
  <cp:lastModifiedBy>Microsoft Office User</cp:lastModifiedBy>
  <cp:revision>83</cp:revision>
  <dcterms:created xsi:type="dcterms:W3CDTF">2020-01-14T17:50:28Z</dcterms:created>
  <dcterms:modified xsi:type="dcterms:W3CDTF">2024-01-18T04:20:36Z</dcterms:modified>
</cp:coreProperties>
</file>